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1" r:id="rId5"/>
    <p:sldId id="260" r:id="rId6"/>
    <p:sldId id="272" r:id="rId7"/>
    <p:sldId id="263" r:id="rId8"/>
    <p:sldId id="269" r:id="rId9"/>
    <p:sldId id="270" r:id="rId10"/>
    <p:sldId id="274" r:id="rId11"/>
    <p:sldId id="275" r:id="rId12"/>
    <p:sldId id="261" r:id="rId13"/>
    <p:sldId id="273" r:id="rId14"/>
    <p:sldId id="264" r:id="rId15"/>
    <p:sldId id="276" r:id="rId16"/>
    <p:sldId id="277" r:id="rId17"/>
    <p:sldId id="278" r:id="rId18"/>
    <p:sldId id="266" r:id="rId19"/>
    <p:sldId id="279" r:id="rId20"/>
    <p:sldId id="280" r:id="rId21"/>
    <p:sldId id="267" r:id="rId22"/>
    <p:sldId id="281" r:id="rId23"/>
    <p:sldId id="282" r:id="rId24"/>
    <p:sldId id="283" r:id="rId25"/>
    <p:sldId id="284" r:id="rId26"/>
    <p:sldId id="285" r:id="rId27"/>
    <p:sldId id="287" r:id="rId28"/>
    <p:sldId id="286" r:id="rId29"/>
    <p:sldId id="288" r:id="rId30"/>
    <p:sldId id="290" r:id="rId31"/>
    <p:sldId id="291" r:id="rId32"/>
    <p:sldId id="292" r:id="rId33"/>
    <p:sldId id="293" r:id="rId34"/>
    <p:sldId id="294" r:id="rId35"/>
    <p:sldId id="295" r:id="rId36"/>
    <p:sldId id="297" r:id="rId37"/>
    <p:sldId id="296" r:id="rId38"/>
    <p:sldId id="298" r:id="rId3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8" d="100"/>
          <a:sy n="78" d="100"/>
        </p:scale>
        <p:origin x="64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3516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4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08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938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310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67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881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918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910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3239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345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BC2E3-8ADA-4450-9065-3AAB072C8ACD}" type="datetimeFigureOut">
              <a:rPr lang="pl-PL" smtClean="0"/>
              <a:t>2015-05-21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DF937-D092-4E29-BB80-0B12DE316F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959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9.png"/><Relationship Id="rId7" Type="http://schemas.openxmlformats.org/officeDocument/2006/relationships/image" Target="../media/image30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400.png"/><Relationship Id="rId9" Type="http://schemas.openxmlformats.org/officeDocument/2006/relationships/image" Target="../media/image3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00.png"/><Relationship Id="rId12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4.png"/><Relationship Id="rId5" Type="http://schemas.openxmlformats.org/officeDocument/2006/relationships/image" Target="../media/image42.png"/><Relationship Id="rId10" Type="http://schemas.openxmlformats.org/officeDocument/2006/relationships/image" Target="../media/image400.png"/><Relationship Id="rId4" Type="http://schemas.openxmlformats.org/officeDocument/2006/relationships/image" Target="../media/image39.png"/><Relationship Id="rId9" Type="http://schemas.openxmlformats.org/officeDocument/2006/relationships/image" Target="../media/image3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3.pn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3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3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10.png"/><Relationship Id="rId4" Type="http://schemas.openxmlformats.org/officeDocument/2006/relationships/image" Target="../media/image23.png"/><Relationship Id="rId9" Type="http://schemas.openxmlformats.org/officeDocument/2006/relationships/image" Target="../media/image200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3" Type="http://schemas.openxmlformats.org/officeDocument/2006/relationships/image" Target="../media/image26.png"/><Relationship Id="rId12" Type="http://schemas.openxmlformats.org/officeDocument/2006/relationships/image" Target="../media/image28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5" Type="http://schemas.openxmlformats.org/officeDocument/2006/relationships/image" Target="../media/image31.png"/><Relationship Id="rId10" Type="http://schemas.openxmlformats.org/officeDocument/2006/relationships/image" Target="../media/image210.png"/><Relationship Id="rId4" Type="http://schemas.openxmlformats.org/officeDocument/2006/relationships/image" Target="../media/image22.png"/><Relationship Id="rId9" Type="http://schemas.openxmlformats.org/officeDocument/2006/relationships/image" Target="../media/image200.png"/><Relationship Id="rId1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Sterowanie w programie ADAMS </a:t>
            </a:r>
            <a:br>
              <a:rPr lang="pl-PL" dirty="0" smtClean="0"/>
            </a:br>
            <a:r>
              <a:rPr lang="pl-PL" dirty="0" smtClean="0"/>
              <a:t>regulator PID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69160"/>
            <a:ext cx="9144000" cy="1655762"/>
          </a:xfrm>
        </p:spPr>
        <p:txBody>
          <a:bodyPr>
            <a:normAutofit/>
          </a:bodyPr>
          <a:lstStyle/>
          <a:p>
            <a:r>
              <a:rPr lang="pl-PL" dirty="0"/>
              <a:t>Katedra Inżynierii Biomedycznej, </a:t>
            </a:r>
            <a:r>
              <a:rPr lang="pl-PL" dirty="0" smtClean="0"/>
              <a:t>Mechatroniki i </a:t>
            </a:r>
            <a:r>
              <a:rPr lang="pl-PL" dirty="0"/>
              <a:t>Teorii Mechanizmów </a:t>
            </a:r>
          </a:p>
          <a:p>
            <a:endParaRPr lang="pl-PL" dirty="0" smtClean="0"/>
          </a:p>
          <a:p>
            <a:r>
              <a:rPr lang="pl-PL" dirty="0" smtClean="0"/>
              <a:t>Zespół Mechatroniki i </a:t>
            </a:r>
            <a:r>
              <a:rPr lang="pl-PL" dirty="0"/>
              <a:t>Teorii Mechanizmów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403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6384032" y="1336745"/>
            <a:ext cx="44644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Można zdefiniować zmienną stanu, która będzie podawała pozycję obiektu,</a:t>
            </a:r>
          </a:p>
          <a:p>
            <a:endParaRPr lang="pl-PL" sz="2000" b="1" dirty="0" smtClean="0">
              <a:solidFill>
                <a:srgbClr val="C00000"/>
              </a:solidFill>
            </a:endParaRPr>
          </a:p>
          <a:p>
            <a:r>
              <a:rPr lang="pl-PL" sz="2000" b="1" dirty="0" smtClean="0">
                <a:solidFill>
                  <a:srgbClr val="C00000"/>
                </a:solidFill>
              </a:rPr>
              <a:t>kolejno należy stworzyć zmienną prędkości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579" y="4458816"/>
            <a:ext cx="5324475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52407"/>
          <a:stretch/>
        </p:blipFill>
        <p:spPr>
          <a:xfrm>
            <a:off x="838200" y="1352370"/>
            <a:ext cx="3744416" cy="2905125"/>
          </a:xfrm>
          <a:prstGeom prst="rect">
            <a:avLst/>
          </a:prstGeom>
        </p:spPr>
      </p:pic>
      <p:sp>
        <p:nvSpPr>
          <p:cNvPr id="11" name="Arc 10"/>
          <p:cNvSpPr/>
          <p:nvPr/>
        </p:nvSpPr>
        <p:spPr>
          <a:xfrm>
            <a:off x="3457341" y="1878552"/>
            <a:ext cx="7056784" cy="3494664"/>
          </a:xfrm>
          <a:prstGeom prst="arc">
            <a:avLst>
              <a:gd name="adj1" fmla="val 2848642"/>
              <a:gd name="adj2" fmla="val 4308276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Arc 11"/>
          <p:cNvSpPr/>
          <p:nvPr/>
        </p:nvSpPr>
        <p:spPr>
          <a:xfrm>
            <a:off x="911424" y="2410034"/>
            <a:ext cx="2232248" cy="3164545"/>
          </a:xfrm>
          <a:prstGeom prst="arc">
            <a:avLst>
              <a:gd name="adj1" fmla="val 5336354"/>
              <a:gd name="adj2" fmla="val 9840799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7060" y="3277716"/>
            <a:ext cx="318135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9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7896200" y="1702148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/>
              <a:t>Drugi sposób to pomiar położenia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MEASURE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412776"/>
            <a:ext cx="3905250" cy="411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2564904"/>
            <a:ext cx="3857625" cy="3943350"/>
          </a:xfrm>
          <a:prstGeom prst="rect">
            <a:avLst/>
          </a:prstGeom>
        </p:spPr>
      </p:pic>
      <p:sp>
        <p:nvSpPr>
          <p:cNvPr id="13" name="Arc 12"/>
          <p:cNvSpPr/>
          <p:nvPr/>
        </p:nvSpPr>
        <p:spPr>
          <a:xfrm>
            <a:off x="2676228" y="1196752"/>
            <a:ext cx="7056784" cy="3494664"/>
          </a:xfrm>
          <a:prstGeom prst="arc">
            <a:avLst>
              <a:gd name="adj1" fmla="val 5207176"/>
              <a:gd name="adj2" fmla="val 8760607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00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postępowa - ADAMS</a:t>
            </a:r>
            <a:endParaRPr lang="pl-PL" dirty="0"/>
          </a:p>
        </p:txBody>
      </p:sp>
      <p:cxnSp>
        <p:nvCxnSpPr>
          <p:cNvPr id="87" name="Straight Connector 86"/>
          <p:cNvCxnSpPr/>
          <p:nvPr/>
        </p:nvCxnSpPr>
        <p:spPr>
          <a:xfrm>
            <a:off x="3223386" y="5148036"/>
            <a:ext cx="419773" cy="288205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3416575" y="517039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575" y="5170392"/>
                <a:ext cx="683902" cy="5734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Connector 88"/>
          <p:cNvCxnSpPr/>
          <p:nvPr/>
        </p:nvCxnSpPr>
        <p:spPr>
          <a:xfrm>
            <a:off x="5111821" y="4851569"/>
            <a:ext cx="255677" cy="477973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5147998" y="5044144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998" y="5044144"/>
                <a:ext cx="683902" cy="5734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>
          <a:xfrm>
            <a:off x="3934423" y="4852172"/>
            <a:ext cx="1433075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923079" y="4562045"/>
            <a:ext cx="1011344" cy="2098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23079" y="5140204"/>
            <a:ext cx="1011344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934423" y="4579865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2017324" y="3347619"/>
            <a:ext cx="2473" cy="1508214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923079" y="4579865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024784" y="3429000"/>
            <a:ext cx="1413388" cy="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017324" y="4851569"/>
            <a:ext cx="905755" cy="740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3452872" y="3347619"/>
            <a:ext cx="2472" cy="1496549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115452" y="2795116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pl-PL" sz="3200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452" y="2795116"/>
                <a:ext cx="428816" cy="584775"/>
              </a:xfrm>
              <a:prstGeom prst="rect">
                <a:avLst/>
              </a:prstGeom>
              <a:blipFill rotWithShape="0">
                <a:blip r:embed="rId4"/>
                <a:stretch>
                  <a:fillRect r="-8857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Oval 67"/>
          <p:cNvSpPr/>
          <p:nvPr/>
        </p:nvSpPr>
        <p:spPr>
          <a:xfrm>
            <a:off x="1880768" y="4700152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extBox 17"/>
          <p:cNvSpPr txBox="1"/>
          <p:nvPr/>
        </p:nvSpPr>
        <p:spPr>
          <a:xfrm>
            <a:off x="6384032" y="1903175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Analogicznie jest w przypadku pary postępowej: ruch względny odbywa się względem osi Z, markerów I-tego oraz J-tego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8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postępowa - ADAMS</a:t>
            </a:r>
            <a:endParaRPr lang="pl-PL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2218771" y="4836768"/>
            <a:ext cx="111089" cy="113939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2186190" y="5897507"/>
                <a:ext cx="2732881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𝑡𝑦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𝑚𝑎𝑟𝑘𝑒𝑟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190" y="5897507"/>
                <a:ext cx="2732881" cy="5734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2343666" y="4717548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666" y="4717548"/>
                <a:ext cx="428816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Connector 86"/>
          <p:cNvCxnSpPr/>
          <p:nvPr/>
        </p:nvCxnSpPr>
        <p:spPr>
          <a:xfrm>
            <a:off x="3223386" y="5148036"/>
            <a:ext cx="419773" cy="288205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3416575" y="517039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575" y="5170392"/>
                <a:ext cx="683902" cy="57342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>
          <a:xfrm>
            <a:off x="3934423" y="4852172"/>
            <a:ext cx="1433075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923079" y="4562045"/>
            <a:ext cx="1011344" cy="2098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23079" y="5140204"/>
            <a:ext cx="1011344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934423" y="4579865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2017324" y="3347619"/>
            <a:ext cx="2473" cy="1508214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923079" y="4579865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024784" y="3429000"/>
            <a:ext cx="1413388" cy="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017323" y="4851569"/>
            <a:ext cx="905756" cy="6512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3452872" y="3347619"/>
            <a:ext cx="2472" cy="1496549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2058061" y="3977270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061" y="3977270"/>
                <a:ext cx="428816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115452" y="2795116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pl-PL" sz="3200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452" y="2795116"/>
                <a:ext cx="428816" cy="584775"/>
              </a:xfrm>
              <a:prstGeom prst="rect">
                <a:avLst/>
              </a:prstGeom>
              <a:blipFill rotWithShape="0">
                <a:blip r:embed="rId9"/>
                <a:stretch>
                  <a:fillRect r="-8857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>
            <a:off x="5109620" y="4861947"/>
            <a:ext cx="255677" cy="477973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145797" y="505452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797" y="5054522"/>
                <a:ext cx="683902" cy="57342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/>
          <p:cNvSpPr/>
          <p:nvPr/>
        </p:nvSpPr>
        <p:spPr>
          <a:xfrm>
            <a:off x="1878567" y="4710530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4" name="Straight Connector 53"/>
          <p:cNvCxnSpPr/>
          <p:nvPr/>
        </p:nvCxnSpPr>
        <p:spPr>
          <a:xfrm>
            <a:off x="2032243" y="4844168"/>
            <a:ext cx="611309" cy="0"/>
          </a:xfrm>
          <a:prstGeom prst="line">
            <a:avLst/>
          </a:prstGeom>
          <a:ln w="25400">
            <a:solidFill>
              <a:srgbClr val="00B0F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032243" y="4254189"/>
            <a:ext cx="0" cy="589981"/>
          </a:xfrm>
          <a:prstGeom prst="line">
            <a:avLst/>
          </a:prstGeom>
          <a:ln w="25400">
            <a:solidFill>
              <a:srgbClr val="92D05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8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364823"/>
            <a:ext cx="10515600" cy="1325563"/>
          </a:xfrm>
        </p:spPr>
        <p:txBody>
          <a:bodyPr/>
          <a:lstStyle/>
          <a:p>
            <a:r>
              <a:rPr lang="pl-PL" dirty="0" smtClean="0"/>
              <a:t>Para postępowa - ADAMS</a:t>
            </a:r>
            <a:endParaRPr lang="pl-PL" dirty="0"/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5365296" y="1990534"/>
            <a:ext cx="6491343" cy="547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err="1" smtClean="0">
                <a:solidFill>
                  <a:srgbClr val="C00000"/>
                </a:solidFill>
              </a:rPr>
              <a:t>x</a:t>
            </a:r>
            <a:r>
              <a:rPr lang="pl-PL" baseline="-25000" dirty="0" err="1" smtClean="0">
                <a:solidFill>
                  <a:srgbClr val="C00000"/>
                </a:solidFill>
              </a:rPr>
              <a:t>akt</a:t>
            </a:r>
            <a:r>
              <a:rPr lang="pl-PL" dirty="0" smtClean="0">
                <a:solidFill>
                  <a:srgbClr val="C00000"/>
                </a:solidFill>
              </a:rPr>
              <a:t> = </a:t>
            </a:r>
            <a:r>
              <a:rPr lang="pl-PL" dirty="0">
                <a:solidFill>
                  <a:srgbClr val="C00000"/>
                </a:solidFill>
              </a:rPr>
              <a:t>DZ(MARKER_J,MARKER_I, MARKER_I)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3675765" y="3966927"/>
            <a:ext cx="1544779" cy="884642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218771" y="4836768"/>
            <a:ext cx="111089" cy="113939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5145797" y="3630967"/>
                <a:ext cx="2732881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𝑡𝑦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𝑚𝑎𝑟𝑘𝑒𝑟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797" y="3630967"/>
                <a:ext cx="2732881" cy="5734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2186190" y="5897507"/>
                <a:ext cx="2732881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𝑡𝑦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𝑚𝑎𝑟𝑘𝑒𝑟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190" y="5897507"/>
                <a:ext cx="2732881" cy="5734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2343666" y="4717548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666" y="4717548"/>
                <a:ext cx="428816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3937845" y="4660529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845" y="4660529"/>
                <a:ext cx="42881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3428751" y="390354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751" y="3903542"/>
                <a:ext cx="428816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Connector 86"/>
          <p:cNvCxnSpPr/>
          <p:nvPr/>
        </p:nvCxnSpPr>
        <p:spPr>
          <a:xfrm>
            <a:off x="3223386" y="5148036"/>
            <a:ext cx="419773" cy="288205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3416575" y="517039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575" y="5170392"/>
                <a:ext cx="683902" cy="57342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Content Placeholder 2"/>
          <p:cNvSpPr txBox="1">
            <a:spLocks/>
          </p:cNvSpPr>
          <p:nvPr/>
        </p:nvSpPr>
        <p:spPr>
          <a:xfrm>
            <a:off x="5365297" y="2912155"/>
            <a:ext cx="7236968" cy="547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err="1" smtClean="0">
                <a:solidFill>
                  <a:srgbClr val="C00000"/>
                </a:solidFill>
              </a:rPr>
              <a:t>v</a:t>
            </a:r>
            <a:r>
              <a:rPr lang="pl-PL" baseline="-25000" dirty="0" err="1" smtClean="0">
                <a:solidFill>
                  <a:srgbClr val="C00000"/>
                </a:solidFill>
              </a:rPr>
              <a:t>akt</a:t>
            </a:r>
            <a:r>
              <a:rPr lang="pl-PL" dirty="0" smtClean="0">
                <a:solidFill>
                  <a:srgbClr val="C00000"/>
                </a:solidFill>
              </a:rPr>
              <a:t> </a:t>
            </a:r>
            <a:r>
              <a:rPr lang="pl-PL" dirty="0">
                <a:solidFill>
                  <a:srgbClr val="C00000"/>
                </a:solidFill>
              </a:rPr>
              <a:t>= </a:t>
            </a:r>
            <a:r>
              <a:rPr lang="pl-PL" dirty="0" smtClean="0">
                <a:solidFill>
                  <a:srgbClr val="C00000"/>
                </a:solidFill>
              </a:rPr>
              <a:t>VZ(MARKER_J,MARKER_I,MARKER_I)</a:t>
            </a:r>
            <a:endParaRPr lang="pl-PL" dirty="0">
              <a:solidFill>
                <a:srgbClr val="C00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3934423" y="4852172"/>
            <a:ext cx="1433075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923079" y="4562045"/>
            <a:ext cx="1011344" cy="2098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23079" y="5140204"/>
            <a:ext cx="1011344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934423" y="4579865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2017324" y="3347619"/>
            <a:ext cx="2473" cy="1508214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923079" y="4579865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024784" y="3429000"/>
            <a:ext cx="1413388" cy="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52872" y="4851569"/>
            <a:ext cx="611309" cy="0"/>
          </a:xfrm>
          <a:prstGeom prst="line">
            <a:avLst/>
          </a:prstGeom>
          <a:ln w="25400">
            <a:solidFill>
              <a:srgbClr val="00B0F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017323" y="4851569"/>
            <a:ext cx="905756" cy="6512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3452872" y="3347619"/>
            <a:ext cx="2472" cy="1496549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3452872" y="4204394"/>
            <a:ext cx="9700" cy="647175"/>
          </a:xfrm>
          <a:prstGeom prst="line">
            <a:avLst/>
          </a:prstGeom>
          <a:ln w="25400">
            <a:solidFill>
              <a:srgbClr val="92D05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2058061" y="3977270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061" y="3977270"/>
                <a:ext cx="428816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115452" y="2795116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pl-PL" sz="3200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452" y="2795116"/>
                <a:ext cx="428816" cy="584775"/>
              </a:xfrm>
              <a:prstGeom prst="rect">
                <a:avLst/>
              </a:prstGeom>
              <a:blipFill rotWithShape="0">
                <a:blip r:embed="rId9"/>
                <a:stretch>
                  <a:fillRect r="-8857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>
            <a:off x="5109620" y="4861947"/>
            <a:ext cx="255677" cy="477973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145797" y="505452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797" y="5054522"/>
                <a:ext cx="683902" cy="57342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/>
          <p:cNvSpPr/>
          <p:nvPr/>
        </p:nvSpPr>
        <p:spPr>
          <a:xfrm>
            <a:off x="1878567" y="4710530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2032243" y="4254189"/>
            <a:ext cx="0" cy="589981"/>
          </a:xfrm>
          <a:prstGeom prst="line">
            <a:avLst/>
          </a:prstGeom>
          <a:ln w="25400">
            <a:solidFill>
              <a:srgbClr val="92D05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032243" y="4844168"/>
            <a:ext cx="611309" cy="0"/>
          </a:xfrm>
          <a:prstGeom prst="line">
            <a:avLst/>
          </a:prstGeom>
          <a:ln w="25400">
            <a:solidFill>
              <a:srgbClr val="00B0F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365297" y="1717376"/>
                <a:ext cx="2732881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𝑝𝑜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ł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𝑜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ż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𝑒𝑛𝑖𝑒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𝑑𝑎𝑛𝑒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𝑗𝑒𝑠𝑡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i="1">
                          <a:latin typeface="Cambria Math" panose="02040503050406030204" pitchFamily="18" charset="0"/>
                        </a:rPr>
                        <m:t>𝑓𝑢𝑛𝑘𝑐𝑗</m:t>
                      </m:r>
                      <m:r>
                        <a:rPr lang="pl-PL" sz="2000" i="1">
                          <a:latin typeface="Cambria Math" panose="02040503050406030204" pitchFamily="18" charset="0"/>
                        </a:rPr>
                        <m:t>ą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𝐷𝑍</m:t>
                      </m:r>
                      <m:r>
                        <a:rPr lang="pl-PL" sz="2000" i="1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sz="2000" baseline="-25000" dirty="0" smtClean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97" y="1717376"/>
                <a:ext cx="2732881" cy="392993"/>
              </a:xfrm>
              <a:prstGeom prst="rect">
                <a:avLst/>
              </a:prstGeom>
              <a:blipFill rotWithShape="0">
                <a:blip r:embed="rId11"/>
                <a:stretch>
                  <a:fillRect l="-893" r="-38170" b="-187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365296" y="2558639"/>
                <a:ext cx="2732881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𝑝𝑟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ę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𝑑𝑘𝑜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ść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𝑉𝑍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sz="2000" baseline="-25000" dirty="0" smtClean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96" y="2558639"/>
                <a:ext cx="2732881" cy="392993"/>
              </a:xfrm>
              <a:prstGeom prst="rect">
                <a:avLst/>
              </a:prstGeom>
              <a:blipFill rotWithShape="0">
                <a:blip r:embed="rId12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02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Para postępowa - ADAMS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412776"/>
            <a:ext cx="6552728" cy="50846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184" y="2276872"/>
            <a:ext cx="381952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Para postępowa - ADAMS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9936" y="1654145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Tak jak poprzednio można zdefiniować zmienną lub utworzyć pomiar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579" y="4458816"/>
            <a:ext cx="5324475" cy="1828800"/>
          </a:xfrm>
          <a:prstGeom prst="rect">
            <a:avLst/>
          </a:prstGeom>
        </p:spPr>
      </p:pic>
      <p:sp>
        <p:nvSpPr>
          <p:cNvPr id="11" name="Arc 10"/>
          <p:cNvSpPr/>
          <p:nvPr/>
        </p:nvSpPr>
        <p:spPr>
          <a:xfrm>
            <a:off x="3457341" y="1878552"/>
            <a:ext cx="7056784" cy="3494664"/>
          </a:xfrm>
          <a:prstGeom prst="arc">
            <a:avLst>
              <a:gd name="adj1" fmla="val 2848642"/>
              <a:gd name="adj2" fmla="val 4308276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Arc 11"/>
          <p:cNvSpPr/>
          <p:nvPr/>
        </p:nvSpPr>
        <p:spPr>
          <a:xfrm>
            <a:off x="911424" y="2410034"/>
            <a:ext cx="2232248" cy="3164545"/>
          </a:xfrm>
          <a:prstGeom prst="arc">
            <a:avLst>
              <a:gd name="adj1" fmla="val 5336354"/>
              <a:gd name="adj2" fmla="val 9840799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80" y="1329284"/>
            <a:ext cx="3819525" cy="2905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5543" y="2443818"/>
            <a:ext cx="3971925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2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Para postępowa - ADAMS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96200" y="1702148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MEASURE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3" name="Arc 12"/>
          <p:cNvSpPr/>
          <p:nvPr/>
        </p:nvSpPr>
        <p:spPr>
          <a:xfrm>
            <a:off x="2676228" y="1196752"/>
            <a:ext cx="7056784" cy="3494664"/>
          </a:xfrm>
          <a:prstGeom prst="arc">
            <a:avLst>
              <a:gd name="adj1" fmla="val 5207176"/>
              <a:gd name="adj2" fmla="val 8760607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00" y="1484784"/>
            <a:ext cx="3714750" cy="3895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2719741"/>
            <a:ext cx="385762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6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Człon całkujący - ADAMS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1487488" y="2996952"/>
                <a:ext cx="2160240" cy="1152128"/>
              </a:xfrm>
              <a:prstGeom prst="rect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pl-PL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pl-PL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488" y="2996952"/>
                <a:ext cx="2160240" cy="11521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528048" y="1327120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Aby wyliczyć całkę funkcji/sygnału w programie ADAMS, należy utworzyć zmienną stanu zdefiniowaną poprzez równanie różniczkowe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2024" y="3356992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Jeżeli za równanie różniczkowe podamy uchyb:</a:t>
            </a:r>
          </a:p>
          <a:p>
            <a:r>
              <a:rPr lang="pl-PL" sz="2000" b="1" dirty="0"/>
              <a:t>y</a:t>
            </a:r>
            <a:r>
              <a:rPr lang="pl-PL" sz="2000" b="1" dirty="0" smtClean="0"/>
              <a:t>’ = e,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To w ADAMS jest możliwość wyliczenia y czyli:</a:t>
            </a:r>
          </a:p>
          <a:p>
            <a:r>
              <a:rPr lang="pl-PL" sz="2000" b="1" dirty="0" smtClean="0"/>
              <a:t>y = </a:t>
            </a:r>
            <a:r>
              <a:rPr lang="pl-PL" sz="2000" b="1" dirty="0" smtClean="0">
                <a:latin typeface="Calibri" panose="020F0502020204030204" pitchFamily="34" charset="0"/>
              </a:rPr>
              <a:t>∫e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18172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Człon całkujący - ADAMS</a:t>
            </a:r>
            <a:endParaRPr lang="pl-P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266" r="30229"/>
          <a:stretch/>
        </p:blipFill>
        <p:spPr>
          <a:xfrm>
            <a:off x="6851688" y="116632"/>
            <a:ext cx="3744416" cy="15470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2708920"/>
            <a:ext cx="3524250" cy="3600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68" y="2708920"/>
            <a:ext cx="3524250" cy="3600450"/>
          </a:xfrm>
          <a:prstGeom prst="rect">
            <a:avLst/>
          </a:prstGeom>
        </p:spPr>
      </p:pic>
      <p:sp>
        <p:nvSpPr>
          <p:cNvPr id="12" name="Arc 11"/>
          <p:cNvSpPr/>
          <p:nvPr/>
        </p:nvSpPr>
        <p:spPr>
          <a:xfrm>
            <a:off x="3323296" y="1412776"/>
            <a:ext cx="7056784" cy="3494664"/>
          </a:xfrm>
          <a:prstGeom prst="arc">
            <a:avLst>
              <a:gd name="adj1" fmla="val 11392388"/>
              <a:gd name="adj2" fmla="val 15913648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Arc 12"/>
          <p:cNvSpPr/>
          <p:nvPr/>
        </p:nvSpPr>
        <p:spPr>
          <a:xfrm>
            <a:off x="6129308" y="1018530"/>
            <a:ext cx="3697088" cy="4820227"/>
          </a:xfrm>
          <a:prstGeom prst="arc">
            <a:avLst>
              <a:gd name="adj1" fmla="val 18383014"/>
              <a:gd name="adj2" fmla="val 20333185"/>
            </a:avLst>
          </a:prstGeom>
          <a:noFill/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Rectangle 13"/>
          <p:cNvSpPr/>
          <p:nvPr/>
        </p:nvSpPr>
        <p:spPr>
          <a:xfrm>
            <a:off x="1343472" y="1412776"/>
            <a:ext cx="2687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Definiujemy zmienną różniczkową </a:t>
            </a:r>
            <a:r>
              <a:rPr lang="pl-PL" sz="2000" b="1" dirty="0">
                <a:solidFill>
                  <a:srgbClr val="C00000"/>
                </a:solidFill>
              </a:rPr>
              <a:t>u</a:t>
            </a:r>
            <a:r>
              <a:rPr lang="pl-PL" sz="2000" b="1" dirty="0" smtClean="0">
                <a:solidFill>
                  <a:srgbClr val="C00000"/>
                </a:solidFill>
              </a:rPr>
              <a:t>żywając zmiennej stanu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96424" y="1881563"/>
            <a:ext cx="26299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lub pomiaru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55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Schemat regulatora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984189" y="2128019"/>
                <a:ext cx="6030686" cy="1334121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 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𝑒</m:t>
                      </m:r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𝑑𝑒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84189" y="2128019"/>
                <a:ext cx="6030686" cy="133412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9" name="Group 68"/>
          <p:cNvGrpSpPr/>
          <p:nvPr/>
        </p:nvGrpSpPr>
        <p:grpSpPr>
          <a:xfrm>
            <a:off x="702302" y="1985070"/>
            <a:ext cx="6258795" cy="4032448"/>
            <a:chOff x="2503718" y="1988840"/>
            <a:chExt cx="6258795" cy="40324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5015880" y="1988840"/>
                  <a:ext cx="2160240" cy="1152128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pl-PL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  <m:d>
                          <m:dPr>
                            <m:ctrlP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pl-PL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5880" y="1988840"/>
                  <a:ext cx="2160240" cy="115212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015880" y="3429000"/>
                  <a:ext cx="2160240" cy="1152128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𝑒</m:t>
                            </m:r>
                            <m:d>
                              <m:d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</m:oMath>
                    </m:oMathPara>
                  </a14:m>
                  <a:endParaRPr lang="pl-PL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5880" y="3429000"/>
                  <a:ext cx="2160240" cy="115212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5016376" y="4869160"/>
                  <a:ext cx="2160240" cy="1152128"/>
                </a:xfrm>
                <a:prstGeom prst="rect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f>
                          <m:fPr>
                            <m:ctrlP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𝑑𝑒</m:t>
                            </m:r>
                            <m:d>
                              <m:d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pl-PL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6376" y="4869160"/>
                  <a:ext cx="2160240" cy="1152128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>
              <a:off x="4295800" y="4001294"/>
              <a:ext cx="36004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655840" y="2572445"/>
              <a:ext cx="0" cy="143639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3" name="Straight Arrow Connector 22"/>
            <p:cNvCxnSpPr>
              <a:endCxn id="4" idx="1"/>
            </p:cNvCxnSpPr>
            <p:nvPr/>
          </p:nvCxnSpPr>
          <p:spPr>
            <a:xfrm flipV="1">
              <a:off x="4655840" y="2564904"/>
              <a:ext cx="360040" cy="754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5" name="Straight Arrow Connector 24"/>
            <p:cNvCxnSpPr>
              <a:endCxn id="6" idx="1"/>
            </p:cNvCxnSpPr>
            <p:nvPr/>
          </p:nvCxnSpPr>
          <p:spPr>
            <a:xfrm>
              <a:off x="4655840" y="4001294"/>
              <a:ext cx="360040" cy="377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655840" y="5437683"/>
              <a:ext cx="360040" cy="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655840" y="3993753"/>
              <a:ext cx="0" cy="144393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639616" y="4008834"/>
              <a:ext cx="1224136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4071467" y="4209777"/>
              <a:ext cx="0" cy="87917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2503718" y="3537386"/>
              <a:ext cx="1008112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3200" dirty="0" err="1" smtClean="0"/>
                <a:t>u</a:t>
              </a:r>
              <a:r>
                <a:rPr lang="pl-PL" sz="3200" baseline="-25000" dirty="0" err="1" smtClean="0"/>
                <a:t>zad</a:t>
              </a:r>
              <a:endParaRPr lang="pl-PL" sz="3200" baseline="-250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120771" y="4373940"/>
              <a:ext cx="1116124" cy="5685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3200" dirty="0" err="1" smtClean="0"/>
                <a:t>u</a:t>
              </a:r>
              <a:r>
                <a:rPr lang="pl-PL" sz="3200" baseline="-25000" dirty="0" err="1" smtClean="0"/>
                <a:t>akt</a:t>
              </a:r>
              <a:endParaRPr lang="pl-PL" sz="3200" baseline="-25000" dirty="0"/>
            </a:p>
          </p:txBody>
        </p:sp>
        <p:cxnSp>
          <p:nvCxnSpPr>
            <p:cNvPr id="38" name="Straight Connector 37"/>
            <p:cNvCxnSpPr>
              <a:stCxn id="4" idx="3"/>
            </p:cNvCxnSpPr>
            <p:nvPr/>
          </p:nvCxnSpPr>
          <p:spPr>
            <a:xfrm>
              <a:off x="7176120" y="2564904"/>
              <a:ext cx="578281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2" name="Straight Connector 41"/>
            <p:cNvCxnSpPr>
              <a:stCxn id="7" idx="3"/>
            </p:cNvCxnSpPr>
            <p:nvPr/>
          </p:nvCxnSpPr>
          <p:spPr>
            <a:xfrm>
              <a:off x="7176616" y="5445224"/>
              <a:ext cx="577785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>
              <a:stCxn id="6" idx="3"/>
            </p:cNvCxnSpPr>
            <p:nvPr/>
          </p:nvCxnSpPr>
          <p:spPr>
            <a:xfrm>
              <a:off x="7176120" y="4005064"/>
              <a:ext cx="360039" cy="377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7756337" y="2576215"/>
              <a:ext cx="0" cy="121282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7754401" y="4208637"/>
              <a:ext cx="0" cy="123658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52" name="Flowchart: Summing Junction 51"/>
            <p:cNvSpPr/>
            <p:nvPr/>
          </p:nvSpPr>
          <p:spPr>
            <a:xfrm>
              <a:off x="7536159" y="3782455"/>
              <a:ext cx="440357" cy="432048"/>
            </a:xfrm>
            <a:prstGeom prst="flowChartSummingJunction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3" name="Flowchart: Summing Junction 52"/>
            <p:cNvSpPr/>
            <p:nvPr/>
          </p:nvSpPr>
          <p:spPr>
            <a:xfrm>
              <a:off x="3851289" y="3785270"/>
              <a:ext cx="440357" cy="432048"/>
            </a:xfrm>
            <a:prstGeom prst="flowChartSummingJunction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7958657" y="4001294"/>
              <a:ext cx="441599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7754401" y="3603843"/>
              <a:ext cx="1008112" cy="28803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36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</a:t>
              </a:r>
              <a:endParaRPr lang="pl-PL" sz="4400" baseline="-25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Content Placeholder 2"/>
              <p:cNvSpPr txBox="1">
                <a:spLocks/>
              </p:cNvSpPr>
              <p:nvPr/>
            </p:nvSpPr>
            <p:spPr>
              <a:xfrm>
                <a:off x="6096000" y="1657177"/>
                <a:ext cx="3600400" cy="5301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𝑒</m:t>
                      </m:r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𝑧𝑎𝑑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7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57177"/>
                <a:ext cx="3600400" cy="53011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 flipH="1">
            <a:off x="1969892" y="4365104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758505" y="3778685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H="1">
            <a:off x="1758505" y="3778685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6041636" y="3533616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>
            <a:off x="6041636" y="3533616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447971" y="3793237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>
            <a:off x="5447971" y="3793237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5613704" y="4365104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>
            <a:off x="5613704" y="4365104"/>
            <a:ext cx="231210" cy="0"/>
          </a:xfrm>
          <a:prstGeom prst="line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181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Człon całkujący - ADAMS</a:t>
            </a:r>
            <a:endParaRPr lang="pl-PL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1559496" y="1978226"/>
            <a:ext cx="2808312" cy="1742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y</a:t>
            </a:r>
            <a:r>
              <a:rPr lang="pl-PL" dirty="0" smtClean="0"/>
              <a:t>’ = </a:t>
            </a:r>
            <a:r>
              <a:rPr lang="pl-PL" b="1" dirty="0" smtClean="0"/>
              <a:t>e(t</a:t>
            </a:r>
            <a:r>
              <a:rPr lang="pl-PL" dirty="0" smtClean="0"/>
              <a:t>)</a:t>
            </a:r>
          </a:p>
          <a:p>
            <a:pPr marL="0" indent="0">
              <a:buNone/>
            </a:pPr>
            <a:r>
              <a:rPr lang="pl-PL" dirty="0">
                <a:solidFill>
                  <a:srgbClr val="C00000"/>
                </a:solidFill>
              </a:rPr>
              <a:t>y’ = </a:t>
            </a:r>
            <a:r>
              <a:rPr lang="pl-PL" dirty="0" smtClean="0">
                <a:solidFill>
                  <a:srgbClr val="C00000"/>
                </a:solidFill>
              </a:rPr>
              <a:t>DIF1(NAZWA</a:t>
            </a:r>
            <a:r>
              <a:rPr lang="pl-PL" dirty="0">
                <a:solidFill>
                  <a:srgbClr val="C00000"/>
                </a:solidFill>
              </a:rPr>
              <a:t>)</a:t>
            </a:r>
            <a:endParaRPr lang="pl-PL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223792" y="2323831"/>
                <a:ext cx="2952328" cy="825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𝑓𝑢𝑛𝑘𝑐𝑗𝑎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𝐷𝐼𝐹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𝑧𝑤𝑟𝑎𝑐𝑎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𝑤𝑎𝑟𝑡𝑜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ść</m:t>
                      </m:r>
                    </m:oMath>
                    <m:oMath xmlns:m="http://schemas.openxmlformats.org/officeDocument/2006/math"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𝑧𝑚𝑖𝑒𝑛𝑛𝑒𝑗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óż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𝑛𝑖𝑐𝑧𝑘𝑜𝑤𝑒𝑗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pl-PL" sz="16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𝑐𝑧𝑦𝑙𝑖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𝑡𝑢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𝑤𝑎𝑟𝑡𝑜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ść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𝑢𝑐h𝑦𝑏𝑢</m:t>
                      </m:r>
                    </m:oMath>
                  </m:oMathPara>
                </a14:m>
                <a:endParaRPr lang="pl-PL" sz="1600" baseline="-25000" dirty="0" smtClean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792" y="2323831"/>
                <a:ext cx="2952328" cy="825354"/>
              </a:xfrm>
              <a:prstGeom prst="rect">
                <a:avLst/>
              </a:prstGeom>
              <a:blipFill rotWithShape="0">
                <a:blip r:embed="rId2"/>
                <a:stretch>
                  <a:fillRect l="-207" b="-441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32624" y="4656050"/>
                <a:ext cx="295232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𝑓𝑢𝑛𝑘𝑐𝑗𝑎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𝐷𝐼𝐹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𝑧𝑤𝑟𝑎𝑐𝑎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𝑧𝑐𝑎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ł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𝑘𝑜𝑤𝑎𝑛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ą </m:t>
                      </m:r>
                    </m:oMath>
                  </m:oMathPara>
                </a14:m>
                <a:endParaRPr lang="pl-PL" sz="16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𝑤𝑎𝑟𝑡𝑜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ść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𝑧𝑚𝑖𝑒𝑛𝑛𝑒𝑗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óż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𝑛𝑖𝑐𝑧𝑘𝑜𝑤𝑒𝑗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pl-PL" sz="1600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624" y="4656050"/>
                <a:ext cx="2952328" cy="584775"/>
              </a:xfrm>
              <a:prstGeom prst="rect">
                <a:avLst/>
              </a:prstGeom>
              <a:blipFill rotWithShape="0">
                <a:blip r:embed="rId3"/>
                <a:stretch>
                  <a:fillRect r="-6392" b="-62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6240016" y="3782328"/>
            <a:ext cx="2808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dirty="0"/>
              <a:t>y = ∫e(t)</a:t>
            </a:r>
            <a:r>
              <a:rPr lang="pl-PL" sz="2800" dirty="0" err="1"/>
              <a:t>dt</a:t>
            </a:r>
            <a:endParaRPr lang="pl-PL" sz="2800" dirty="0"/>
          </a:p>
          <a:p>
            <a:r>
              <a:rPr lang="pl-PL" sz="2800" dirty="0">
                <a:solidFill>
                  <a:srgbClr val="C00000"/>
                </a:solidFill>
              </a:rPr>
              <a:t>y = DIF(NAZWA)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559496" y="4372373"/>
                <a:ext cx="2160240" cy="1152128"/>
              </a:xfrm>
              <a:prstGeom prst="rect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ctrlPr>
                                <a:rPr lang="pl-PL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i="1" smtClean="0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l-PL" i="1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pl-PL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496" y="4372373"/>
                <a:ext cx="2160240" cy="115212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104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obrotowa</a:t>
            </a:r>
            <a:endParaRPr lang="pl-P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08" y="1934294"/>
            <a:ext cx="6000750" cy="4591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0290" y="1490633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Tworzymy moment, przyłożony do członu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034" y="2564904"/>
            <a:ext cx="4152900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80176" y="167674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I modyfikujemy wartość, wpisując człon proporcjonalny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9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obrotowa</a:t>
            </a:r>
            <a:endParaRPr lang="pl-PL" dirty="0"/>
          </a:p>
        </p:txBody>
      </p:sp>
      <p:sp>
        <p:nvSpPr>
          <p:cNvPr id="6" name="TextBox 5"/>
          <p:cNvSpPr txBox="1"/>
          <p:nvPr/>
        </p:nvSpPr>
        <p:spPr>
          <a:xfrm>
            <a:off x="3935760" y="1690688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Wynikiem są oscylacje położenia, pod wpływem siły grawitacji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037" y="2492896"/>
            <a:ext cx="7781925" cy="345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2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obrotowa</a:t>
            </a:r>
            <a:endParaRPr lang="pl-PL" dirty="0"/>
          </a:p>
        </p:txBody>
      </p:sp>
      <p:sp>
        <p:nvSpPr>
          <p:cNvPr id="8" name="TextBox 7"/>
          <p:cNvSpPr txBox="1"/>
          <p:nvPr/>
        </p:nvSpPr>
        <p:spPr>
          <a:xfrm>
            <a:off x="4295800" y="2204864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Dodajemy człon różniczkujący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550" y="2852936"/>
            <a:ext cx="41529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obrotowa</a:t>
            </a:r>
            <a:endParaRPr lang="pl-PL" dirty="0"/>
          </a:p>
        </p:txBody>
      </p:sp>
      <p:sp>
        <p:nvSpPr>
          <p:cNvPr id="6" name="TextBox 5"/>
          <p:cNvSpPr txBox="1"/>
          <p:nvPr/>
        </p:nvSpPr>
        <p:spPr>
          <a:xfrm>
            <a:off x="3719736" y="1475441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W rezultacie widać, że oscylacje maleją, ale ustalają się na stałej wartości różnej od wartości zadanej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207" y="2499488"/>
            <a:ext cx="766762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obrotowa</a:t>
            </a:r>
            <a:endParaRPr lang="pl-PL" dirty="0"/>
          </a:p>
        </p:txBody>
      </p:sp>
      <p:sp>
        <p:nvSpPr>
          <p:cNvPr id="8" name="TextBox 7"/>
          <p:cNvSpPr txBox="1"/>
          <p:nvPr/>
        </p:nvSpPr>
        <p:spPr>
          <a:xfrm>
            <a:off x="4295800" y="2204864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Dodajemy człon całkujący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550" y="2852936"/>
            <a:ext cx="41529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8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obrotowa</a:t>
            </a:r>
            <a:endParaRPr lang="pl-PL" dirty="0"/>
          </a:p>
        </p:txBody>
      </p:sp>
      <p:sp>
        <p:nvSpPr>
          <p:cNvPr id="6" name="TextBox 5"/>
          <p:cNvSpPr txBox="1"/>
          <p:nvPr/>
        </p:nvSpPr>
        <p:spPr>
          <a:xfrm>
            <a:off x="3719736" y="1475441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W rezultacie widać, że oscylacje maleją,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oraz zdążają do wartości zadanej: 0</a:t>
            </a:r>
            <a:endParaRPr lang="pl-PL" sz="20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920" y="2491104"/>
            <a:ext cx="769620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postępowa</a:t>
            </a:r>
            <a:endParaRPr lang="pl-PL" dirty="0"/>
          </a:p>
        </p:txBody>
      </p:sp>
      <p:sp>
        <p:nvSpPr>
          <p:cNvPr id="6" name="TextBox 5"/>
          <p:cNvSpPr txBox="1"/>
          <p:nvPr/>
        </p:nvSpPr>
        <p:spPr>
          <a:xfrm>
            <a:off x="1760290" y="1490633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Tworzymy siłę, przyłożoną do członu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6866" y="1930431"/>
            <a:ext cx="51125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I modyfikujemy wartość, wpisując</a:t>
            </a:r>
            <a:br>
              <a:rPr lang="pl-PL" sz="2000" b="1" dirty="0" smtClean="0">
                <a:solidFill>
                  <a:srgbClr val="C00000"/>
                </a:solidFill>
              </a:rPr>
            </a:br>
            <a:r>
              <a:rPr lang="pl-PL" sz="2000" b="1" dirty="0" smtClean="0">
                <a:solidFill>
                  <a:srgbClr val="C00000"/>
                </a:solidFill>
              </a:rPr>
              <a:t>wyrażenie:</a:t>
            </a:r>
          </a:p>
          <a:p>
            <a:r>
              <a:rPr lang="pl-PL" sz="2000" b="1" dirty="0" smtClean="0"/>
              <a:t>500*DIF1(q3_uchyb)+</a:t>
            </a:r>
          </a:p>
          <a:p>
            <a:r>
              <a:rPr lang="pl-PL" sz="2000" b="1" dirty="0" smtClean="0"/>
              <a:t>40</a:t>
            </a:r>
            <a:r>
              <a:rPr lang="pl-PL" sz="2000" b="1" dirty="0"/>
              <a:t>*(</a:t>
            </a:r>
            <a:r>
              <a:rPr lang="pl-PL" sz="2000" b="1" dirty="0" smtClean="0"/>
              <a:t>0-q3_pomiar_predkosci)+</a:t>
            </a:r>
          </a:p>
          <a:p>
            <a:r>
              <a:rPr lang="pl-PL" sz="2000" b="1" dirty="0" smtClean="0"/>
              <a:t>300*DIF(q3_uchyb)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lub:</a:t>
            </a:r>
          </a:p>
          <a:p>
            <a:r>
              <a:rPr lang="pl-PL" sz="2000" b="1" dirty="0"/>
              <a:t>500*DIF1(q3_uchyb)+</a:t>
            </a:r>
          </a:p>
          <a:p>
            <a:r>
              <a:rPr lang="pl-PL" sz="2000" b="1" dirty="0"/>
              <a:t>40*(</a:t>
            </a:r>
            <a:r>
              <a:rPr lang="pl-PL" sz="2000" b="1" dirty="0" smtClean="0"/>
              <a:t>0-VARVAL(q3_polozenie))+</a:t>
            </a:r>
            <a:endParaRPr lang="pl-PL" sz="2000" b="1" dirty="0"/>
          </a:p>
          <a:p>
            <a:r>
              <a:rPr lang="pl-PL" sz="2000" b="1" dirty="0"/>
              <a:t>300*DIF(q3_uchyb)</a:t>
            </a:r>
          </a:p>
          <a:p>
            <a:endParaRPr lang="pl-PL" sz="2000" b="1" dirty="0" smtClean="0"/>
          </a:p>
          <a:p>
            <a:r>
              <a:rPr lang="pl-PL" sz="2000" b="1" dirty="0" smtClean="0">
                <a:solidFill>
                  <a:srgbClr val="C00000"/>
                </a:solidFill>
              </a:rPr>
              <a:t>Gdzie q3_uchyb to zmienna dana równaniem różniczkowym </a:t>
            </a:r>
            <a:r>
              <a:rPr lang="pl-PL" sz="2000" b="1" dirty="0" err="1" smtClean="0">
                <a:solidFill>
                  <a:srgbClr val="C00000"/>
                </a:solidFill>
              </a:rPr>
              <a:t>t.j</a:t>
            </a:r>
            <a:r>
              <a:rPr lang="pl-PL" sz="2000" b="1" dirty="0" smtClean="0">
                <a:solidFill>
                  <a:srgbClr val="C00000"/>
                </a:solidFill>
              </a:rPr>
              <a:t>. poprzednio q1_uchyb</a:t>
            </a:r>
          </a:p>
          <a:p>
            <a:endParaRPr lang="pl-PL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88" y="1890743"/>
            <a:ext cx="5140044" cy="463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0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para postępowa, wyniki</a:t>
            </a:r>
            <a:endParaRPr lang="pl-P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1694880"/>
            <a:ext cx="993457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8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74" y="1484784"/>
            <a:ext cx="6527651" cy="512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89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/>
          <p:nvPr/>
        </p:nvCxnSpPr>
        <p:spPr>
          <a:xfrm rot="-1920000" flipV="1">
            <a:off x="554878" y="2329380"/>
            <a:ext cx="1803623" cy="1440160"/>
          </a:xfrm>
          <a:prstGeom prst="line">
            <a:avLst/>
          </a:prstGeom>
          <a:ln w="2540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Uchyb regulacji – człony P oraz D</a:t>
            </a:r>
            <a:endParaRPr lang="pl-PL" dirty="0"/>
          </a:p>
        </p:txBody>
      </p:sp>
      <p:sp>
        <p:nvSpPr>
          <p:cNvPr id="8" name="Rectangle 7"/>
          <p:cNvSpPr/>
          <p:nvPr/>
        </p:nvSpPr>
        <p:spPr>
          <a:xfrm>
            <a:off x="612355" y="4478180"/>
            <a:ext cx="936104" cy="288032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>
            <a:off x="612355" y="4478180"/>
            <a:ext cx="936104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56371" y="4118140"/>
            <a:ext cx="288032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44403" y="4118140"/>
            <a:ext cx="288032" cy="36004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040980" y="2677980"/>
            <a:ext cx="1803623" cy="144016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900387" y="3974124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040980" y="4118139"/>
            <a:ext cx="1443583" cy="1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Arc 20"/>
          <p:cNvSpPr>
            <a:spLocks noChangeAspect="1"/>
          </p:cNvSpPr>
          <p:nvPr/>
        </p:nvSpPr>
        <p:spPr>
          <a:xfrm>
            <a:off x="-219256" y="2858043"/>
            <a:ext cx="2520471" cy="2520191"/>
          </a:xfrm>
          <a:prstGeom prst="arc">
            <a:avLst>
              <a:gd name="adj1" fmla="val 19293395"/>
              <a:gd name="adj2" fmla="val 0"/>
            </a:avLst>
          </a:prstGeom>
          <a:ln>
            <a:headEnd type="triangle" w="lg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Arc 23"/>
          <p:cNvSpPr>
            <a:spLocks noChangeAspect="1"/>
          </p:cNvSpPr>
          <p:nvPr/>
        </p:nvSpPr>
        <p:spPr>
          <a:xfrm>
            <a:off x="-219257" y="2026715"/>
            <a:ext cx="3351892" cy="3351520"/>
          </a:xfrm>
          <a:prstGeom prst="arc">
            <a:avLst>
              <a:gd name="adj1" fmla="val 18597478"/>
              <a:gd name="adj2" fmla="val 20128123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559803" y="2093205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𝑎𝑘𝑡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803" y="2093205"/>
                <a:ext cx="428816" cy="584775"/>
              </a:xfrm>
              <a:prstGeom prst="rect">
                <a:avLst/>
              </a:prstGeom>
              <a:blipFill rotWithShape="0">
                <a:blip r:embed="rId2"/>
                <a:stretch>
                  <a:fillRect r="-8571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90258" y="349029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𝑎𝑘𝑡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0258" y="3490292"/>
                <a:ext cx="428816" cy="584775"/>
              </a:xfrm>
              <a:prstGeom prst="rect">
                <a:avLst/>
              </a:prstGeom>
              <a:blipFill rotWithShape="0">
                <a:blip r:embed="rId3"/>
                <a:stretch>
                  <a:fillRect r="-7887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"/>
              <p:cNvSpPr txBox="1">
                <a:spLocks/>
              </p:cNvSpPr>
              <p:nvPr/>
            </p:nvSpPr>
            <p:spPr>
              <a:xfrm>
                <a:off x="3381144" y="1871243"/>
                <a:ext cx="3096344" cy="547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𝑒</m:t>
                      </m:r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𝑧𝑎𝑑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144" y="1871243"/>
                <a:ext cx="3096344" cy="5476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/>
              <p:cNvSpPr txBox="1">
                <a:spLocks/>
              </p:cNvSpPr>
              <p:nvPr/>
            </p:nvSpPr>
            <p:spPr>
              <a:xfrm>
                <a:off x="3381144" y="2378375"/>
                <a:ext cx="3096344" cy="547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𝑑𝑒</m:t>
                          </m:r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𝑧𝑎𝑑</m:t>
                              </m:r>
                            </m:sub>
                          </m:sSub>
                          <m:d>
                            <m:d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𝑎𝑘𝑡</m:t>
                              </m:r>
                            </m:sub>
                          </m:sSub>
                          <m:d>
                            <m:d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144" y="2378375"/>
                <a:ext cx="3096344" cy="5476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"/>
              <p:cNvSpPr txBox="1">
                <a:spLocks/>
              </p:cNvSpPr>
              <p:nvPr/>
            </p:nvSpPr>
            <p:spPr>
              <a:xfrm>
                <a:off x="3392951" y="2932367"/>
                <a:ext cx="3096344" cy="547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acc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𝑧𝑎𝑑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2951" y="2932367"/>
                <a:ext cx="3096344" cy="5476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7522541" y="3398060"/>
            <a:ext cx="2023182" cy="1406478"/>
            <a:chOff x="1883198" y="3354626"/>
            <a:chExt cx="2023182" cy="1406478"/>
          </a:xfrm>
        </p:grpSpPr>
        <p:sp>
          <p:nvSpPr>
            <p:cNvPr id="20" name="Rectangle 19"/>
            <p:cNvSpPr/>
            <p:nvPr/>
          </p:nvSpPr>
          <p:spPr>
            <a:xfrm>
              <a:off x="1997943" y="4473072"/>
              <a:ext cx="936104" cy="288032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883198" y="4473073"/>
              <a:ext cx="1516021" cy="0"/>
            </a:xfrm>
            <a:prstGeom prst="line">
              <a:avLst/>
            </a:prstGeom>
            <a:ln w="254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3903908" y="3834609"/>
              <a:ext cx="2472" cy="637860"/>
            </a:xfrm>
            <a:prstGeom prst="line">
              <a:avLst/>
            </a:prstGeom>
            <a:ln w="63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2970402" y="3354626"/>
                  <a:ext cx="864167" cy="5734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pl-PL" sz="3200" baseline="-25000" dirty="0" smtClean="0"/>
                    <a:t>akt</a:t>
                  </a:r>
                  <a:endParaRPr lang="pl-PL" sz="3200" baseline="-250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0402" y="3354626"/>
                  <a:ext cx="864167" cy="57342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34043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8" name="Straight Connector 37"/>
          <p:cNvCxnSpPr/>
          <p:nvPr/>
        </p:nvCxnSpPr>
        <p:spPr>
          <a:xfrm>
            <a:off x="10063525" y="4516506"/>
            <a:ext cx="1433075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052181" y="4226379"/>
            <a:ext cx="1011344" cy="2098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052181" y="4804538"/>
            <a:ext cx="1011344" cy="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0063525" y="4244199"/>
            <a:ext cx="0" cy="543409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9052181" y="4244199"/>
            <a:ext cx="0" cy="57727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8146427" y="3882307"/>
            <a:ext cx="2472" cy="63786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8143481" y="4010082"/>
            <a:ext cx="1413388" cy="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8850175" y="5045335"/>
            <a:ext cx="1413388" cy="1"/>
          </a:xfrm>
          <a:prstGeom prst="line">
            <a:avLst/>
          </a:prstGeom>
          <a:ln w="635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9342461" y="4911358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pl-PL" sz="32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2461" y="4911358"/>
                <a:ext cx="428816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ontent Placeholder 2"/>
              <p:cNvSpPr txBox="1">
                <a:spLocks/>
              </p:cNvSpPr>
              <p:nvPr/>
            </p:nvSpPr>
            <p:spPr>
              <a:xfrm>
                <a:off x="5278994" y="5068704"/>
                <a:ext cx="3096344" cy="547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 panose="02040503050406030204" pitchFamily="18" charset="0"/>
                        </a:rPr>
                        <m:t>𝑒</m:t>
                      </m:r>
                      <m:d>
                        <m:d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𝑧𝑎𝑑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5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994" y="5068704"/>
                <a:ext cx="3096344" cy="5476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ontent Placeholder 2"/>
              <p:cNvSpPr txBox="1">
                <a:spLocks/>
              </p:cNvSpPr>
              <p:nvPr/>
            </p:nvSpPr>
            <p:spPr>
              <a:xfrm>
                <a:off x="5278994" y="5575836"/>
                <a:ext cx="3096344" cy="547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𝑑𝑒</m:t>
                          </m:r>
                          <m:d>
                            <m:dPr>
                              <m:ctrlPr>
                                <a:rPr lang="pl-P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𝑧𝑎𝑑</m:t>
                              </m:r>
                            </m:sub>
                          </m:sSub>
                          <m:d>
                            <m:d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𝑎𝑘𝑡</m:t>
                              </m:r>
                            </m:sub>
                          </m:sSub>
                          <m:d>
                            <m:dPr>
                              <m:ctrlP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pl-PL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5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994" y="5575836"/>
                <a:ext cx="3096344" cy="5476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ontent Placeholder 2"/>
              <p:cNvSpPr txBox="1">
                <a:spLocks/>
              </p:cNvSpPr>
              <p:nvPr/>
            </p:nvSpPr>
            <p:spPr>
              <a:xfrm>
                <a:off x="5290801" y="6129828"/>
                <a:ext cx="3096344" cy="5476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acc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𝑧𝑎𝑑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𝑎𝑘𝑡</m:t>
                          </m:r>
                        </m:sub>
                      </m:sSub>
                      <m:d>
                        <m:d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5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801" y="6129828"/>
                <a:ext cx="3096344" cy="547687"/>
              </a:xfrm>
              <a:prstGeom prst="rect">
                <a:avLst/>
              </a:prstGeom>
              <a:blipFill rotWithShape="0">
                <a:blip r:embed="rId11"/>
                <a:stretch>
                  <a:fillRect t="-112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Connector 60"/>
          <p:cNvCxnSpPr/>
          <p:nvPr/>
        </p:nvCxnSpPr>
        <p:spPr>
          <a:xfrm>
            <a:off x="3215680" y="3385694"/>
            <a:ext cx="3452769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043328" y="6597352"/>
            <a:ext cx="3452769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" name="Arc 70"/>
          <p:cNvSpPr>
            <a:spLocks noChangeAspect="1"/>
          </p:cNvSpPr>
          <p:nvPr/>
        </p:nvSpPr>
        <p:spPr>
          <a:xfrm>
            <a:off x="-411803" y="2652218"/>
            <a:ext cx="2923498" cy="2923173"/>
          </a:xfrm>
          <a:prstGeom prst="arc">
            <a:avLst>
              <a:gd name="adj1" fmla="val 17432208"/>
              <a:gd name="adj2" fmla="val 0"/>
            </a:avLst>
          </a:prstGeom>
          <a:ln>
            <a:prstDash val="dash"/>
            <a:headEnd type="triangle" w="lg" len="lg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1651788" y="232074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𝑧𝑎𝑑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788" y="2320742"/>
                <a:ext cx="428816" cy="584775"/>
              </a:xfrm>
              <a:prstGeom prst="rect">
                <a:avLst/>
              </a:prstGeom>
              <a:blipFill rotWithShape="0">
                <a:blip r:embed="rId12"/>
                <a:stretch>
                  <a:fillRect r="-8571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Arc 72"/>
          <p:cNvSpPr>
            <a:spLocks noChangeAspect="1"/>
          </p:cNvSpPr>
          <p:nvPr/>
        </p:nvSpPr>
        <p:spPr>
          <a:xfrm>
            <a:off x="-640901" y="2014310"/>
            <a:ext cx="3773536" cy="3773117"/>
          </a:xfrm>
          <a:prstGeom prst="arc">
            <a:avLst>
              <a:gd name="adj1" fmla="val 16538588"/>
              <a:gd name="adj2" fmla="val 17742620"/>
            </a:avLst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1685074" y="1557105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𝑧𝑎𝑑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074" y="1557105"/>
                <a:ext cx="428816" cy="584775"/>
              </a:xfrm>
              <a:prstGeom prst="rect">
                <a:avLst/>
              </a:prstGeom>
              <a:blipFill rotWithShape="0">
                <a:blip r:embed="rId13"/>
                <a:stretch>
                  <a:fillRect r="-901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Connector 75"/>
          <p:cNvCxnSpPr/>
          <p:nvPr/>
        </p:nvCxnSpPr>
        <p:spPr>
          <a:xfrm>
            <a:off x="10485256" y="4221511"/>
            <a:ext cx="1011344" cy="2098"/>
          </a:xfrm>
          <a:prstGeom prst="line">
            <a:avLst/>
          </a:prstGeom>
          <a:ln w="2540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10485256" y="4799670"/>
            <a:ext cx="1011344" cy="0"/>
          </a:xfrm>
          <a:prstGeom prst="line">
            <a:avLst/>
          </a:prstGeom>
          <a:ln w="2540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11496600" y="4239331"/>
            <a:ext cx="0" cy="543409"/>
          </a:xfrm>
          <a:prstGeom prst="line">
            <a:avLst/>
          </a:prstGeom>
          <a:ln w="2540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10485256" y="4239331"/>
            <a:ext cx="0" cy="577270"/>
          </a:xfrm>
          <a:prstGeom prst="line">
            <a:avLst/>
          </a:prstGeom>
          <a:ln w="25400"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10978797" y="3870181"/>
            <a:ext cx="2472" cy="63786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9529112" y="4010082"/>
            <a:ext cx="1460831" cy="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9823314" y="3418628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sz="3200" i="1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3314" y="3418628"/>
                <a:ext cx="428816" cy="584775"/>
              </a:xfrm>
              <a:prstGeom prst="rect">
                <a:avLst/>
              </a:prstGeom>
              <a:blipFill rotWithShape="0">
                <a:blip r:embed="rId14"/>
                <a:stretch>
                  <a:fillRect r="-8028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7207383" y="2186700"/>
            <a:ext cx="3974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ADAMS nie umie różniczkować,</a:t>
            </a:r>
          </a:p>
          <a:p>
            <a:r>
              <a:rPr lang="pl-PL" b="1" dirty="0" smtClean="0">
                <a:solidFill>
                  <a:srgbClr val="C00000"/>
                </a:solidFill>
              </a:rPr>
              <a:t>Więc trzeba zdefiniować pochodną błędu e(t): de(t)/</a:t>
            </a:r>
            <a:r>
              <a:rPr lang="pl-PL" b="1" dirty="0" err="1" smtClean="0">
                <a:solidFill>
                  <a:srgbClr val="C00000"/>
                </a:solidFill>
              </a:rPr>
              <a:t>dt</a:t>
            </a:r>
            <a:endParaRPr lang="pl-PL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REGULACJA – Controls Toolkit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423592" y="1988840"/>
            <a:ext cx="6429831" cy="4110749"/>
            <a:chOff x="531266" y="1906769"/>
            <a:chExt cx="6429831" cy="4110749"/>
          </a:xfrm>
        </p:grpSpPr>
        <p:grpSp>
          <p:nvGrpSpPr>
            <p:cNvPr id="5" name="Group 4"/>
            <p:cNvGrpSpPr/>
            <p:nvPr/>
          </p:nvGrpSpPr>
          <p:grpSpPr>
            <a:xfrm>
              <a:off x="811035" y="1985070"/>
              <a:ext cx="6150062" cy="4032448"/>
              <a:chOff x="811035" y="1985070"/>
              <a:chExt cx="6150062" cy="4032448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811035" y="1985070"/>
                <a:ext cx="6150062" cy="4032448"/>
                <a:chOff x="2612451" y="1988840"/>
                <a:chExt cx="6150062" cy="403244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𝑒</m:t>
                            </m:r>
                            <m:d>
                              <m:d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4" name="Rectangle 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6" name="Rectangle 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7" name="Rectangle 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4655840" y="3288754"/>
                  <a:ext cx="1216" cy="71254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4655840" y="2572446"/>
                  <a:ext cx="0" cy="738538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3" name="Straight Arrow Connector 22"/>
                <p:cNvCxnSpPr>
                  <a:endCxn id="4" idx="1"/>
                </p:cNvCxnSpPr>
                <p:nvPr/>
              </p:nvCxnSpPr>
              <p:spPr>
                <a:xfrm flipV="1">
                  <a:off x="4655840" y="2564904"/>
                  <a:ext cx="360040" cy="7541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5" name="Straight Arrow Connector 24"/>
                <p:cNvCxnSpPr>
                  <a:endCxn id="6" idx="1"/>
                </p:cNvCxnSpPr>
                <p:nvPr/>
              </p:nvCxnSpPr>
              <p:spPr>
                <a:xfrm>
                  <a:off x="4655840" y="4001294"/>
                  <a:ext cx="360040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4287379" y="5437684"/>
                  <a:ext cx="728501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612451" y="3310984"/>
                  <a:ext cx="1224136" cy="0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4" name="Straight Arrow Connector 33"/>
                <p:cNvCxnSpPr>
                  <a:endCxn id="53" idx="0"/>
                </p:cNvCxnSpPr>
                <p:nvPr/>
              </p:nvCxnSpPr>
              <p:spPr>
                <a:xfrm flipH="1">
                  <a:off x="4046355" y="2208634"/>
                  <a:ext cx="6308" cy="865982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8" name="Straight Connector 37"/>
                <p:cNvCxnSpPr>
                  <a:stCxn id="4" idx="3"/>
                </p:cNvCxnSpPr>
                <p:nvPr/>
              </p:nvCxnSpPr>
              <p:spPr>
                <a:xfrm>
                  <a:off x="7176120" y="2564904"/>
                  <a:ext cx="578281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2" name="Straight Connector 41"/>
                <p:cNvCxnSpPr>
                  <a:stCxn id="7" idx="3"/>
                </p:cNvCxnSpPr>
                <p:nvPr/>
              </p:nvCxnSpPr>
              <p:spPr>
                <a:xfrm>
                  <a:off x="7176616" y="5445224"/>
                  <a:ext cx="577785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7" name="Straight Arrow Connector 46"/>
                <p:cNvCxnSpPr>
                  <a:stCxn id="6" idx="3"/>
                </p:cNvCxnSpPr>
                <p:nvPr/>
              </p:nvCxnSpPr>
              <p:spPr>
                <a:xfrm>
                  <a:off x="7176120" y="4005064"/>
                  <a:ext cx="360039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7756337" y="2576215"/>
                  <a:ext cx="0" cy="1212825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V="1">
                  <a:off x="7754401" y="4208637"/>
                  <a:ext cx="0" cy="123658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2" name="Flowchart: Summing Junction 51"/>
                <p:cNvSpPr/>
                <p:nvPr/>
              </p:nvSpPr>
              <p:spPr>
                <a:xfrm>
                  <a:off x="7536159" y="3782455"/>
                  <a:ext cx="440357" cy="432048"/>
                </a:xfrm>
                <a:prstGeom prst="flowChartSummingJunction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53" name="Flowchart: Summing Junction 52"/>
                <p:cNvSpPr/>
                <p:nvPr/>
              </p:nvSpPr>
              <p:spPr>
                <a:xfrm>
                  <a:off x="3826176" y="3074616"/>
                  <a:ext cx="440357" cy="432048"/>
                </a:xfrm>
                <a:prstGeom prst="flowChartSummingJunction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cxnSp>
              <p:nvCxnSpPr>
                <p:cNvPr id="55" name="Straight Arrow Connector 54"/>
                <p:cNvCxnSpPr/>
                <p:nvPr/>
              </p:nvCxnSpPr>
              <p:spPr>
                <a:xfrm>
                  <a:off x="7958657" y="4001294"/>
                  <a:ext cx="441599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7754401" y="3603843"/>
                  <a:ext cx="1008112" cy="2880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3600" dirty="0" smtClean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</a:t>
                  </a:r>
                  <a:endParaRPr lang="pl-PL" sz="4400" baseline="-25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 flipH="1">
                <a:off x="1897057" y="296002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</p:grpSp>
        <p:cxnSp>
          <p:nvCxnSpPr>
            <p:cNvPr id="46" name="Straight Connector 45"/>
            <p:cNvCxnSpPr>
              <a:endCxn id="53" idx="6"/>
            </p:cNvCxnSpPr>
            <p:nvPr/>
          </p:nvCxnSpPr>
          <p:spPr>
            <a:xfrm flipH="1">
              <a:off x="2465117" y="3284984"/>
              <a:ext cx="389308" cy="1886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800820" y="5469107"/>
              <a:ext cx="1224136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7" name="Straight Arrow Connector 56"/>
            <p:cNvCxnSpPr>
              <a:endCxn id="60" idx="0"/>
            </p:cNvCxnSpPr>
            <p:nvPr/>
          </p:nvCxnSpPr>
          <p:spPr>
            <a:xfrm flipH="1">
              <a:off x="2250819" y="4359448"/>
              <a:ext cx="6308" cy="86598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𝒂𝒌𝒕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</m:oMath>
                    </m:oMathPara>
                  </a14:m>
                  <a:endParaRPr lang="pl-PL" sz="2000" b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Flowchart: Summing Junction 59"/>
            <p:cNvSpPr/>
            <p:nvPr/>
          </p:nvSpPr>
          <p:spPr>
            <a:xfrm>
              <a:off x="2030640" y="5225430"/>
              <a:ext cx="440357" cy="432048"/>
            </a:xfrm>
            <a:prstGeom prst="flowChartSummingJunction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1886842" y="5121920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𝒛𝒂𝒅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</m:oMath>
                    </m:oMathPara>
                  </a14:m>
                  <a:endParaRPr lang="pl-PL" sz="2000" b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pl-PL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𝒂𝒌𝒕</m:t>
                            </m:r>
                          </m:sub>
                        </m:sSub>
                      </m:oMath>
                    </m:oMathPara>
                  </a14:m>
                  <a:endParaRPr lang="pl-PL" sz="2000" b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𝒛𝒂𝒅</m:t>
                            </m:r>
                          </m:sub>
                        </m:sSub>
                      </m:oMath>
                    </m:oMathPara>
                  </a14:m>
                  <a:endParaRPr lang="pl-PL" sz="2000" b="1" baseline="-25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7" name="TextBox 66"/>
          <p:cNvSpPr txBox="1"/>
          <p:nvPr/>
        </p:nvSpPr>
        <p:spPr>
          <a:xfrm>
            <a:off x="193417" y="1465391"/>
            <a:ext cx="3974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Zdefiniujemy sygnały wejściowe do układu sterowania(4 szt.)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8" name="Arc 47"/>
          <p:cNvSpPr/>
          <p:nvPr/>
        </p:nvSpPr>
        <p:spPr>
          <a:xfrm>
            <a:off x="1428725" y="1556792"/>
            <a:ext cx="2455602" cy="1783182"/>
          </a:xfrm>
          <a:prstGeom prst="arc">
            <a:avLst>
              <a:gd name="adj1" fmla="val 5472475"/>
              <a:gd name="adj2" fmla="val 10709645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Arc 49"/>
          <p:cNvSpPr/>
          <p:nvPr/>
        </p:nvSpPr>
        <p:spPr>
          <a:xfrm>
            <a:off x="1441751" y="-538865"/>
            <a:ext cx="2455602" cy="5988256"/>
          </a:xfrm>
          <a:prstGeom prst="arc">
            <a:avLst>
              <a:gd name="adj1" fmla="val 5472475"/>
              <a:gd name="adj2" fmla="val 10709645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95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sp>
        <p:nvSpPr>
          <p:cNvPr id="5" name="TextBox 4"/>
          <p:cNvSpPr txBox="1"/>
          <p:nvPr/>
        </p:nvSpPr>
        <p:spPr>
          <a:xfrm>
            <a:off x="4151784" y="1247666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Tworzymy sygnały wejściowe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992" y="1712168"/>
            <a:ext cx="2381250" cy="50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718" y="1719412"/>
            <a:ext cx="2381250" cy="502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360" y="2373174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Używając 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zmiennej stanu</a:t>
            </a:r>
            <a:br>
              <a:rPr lang="pl-PL" sz="2000" b="1" dirty="0" smtClean="0">
                <a:solidFill>
                  <a:srgbClr val="C00000"/>
                </a:solidFill>
              </a:rPr>
            </a:br>
            <a:r>
              <a:rPr lang="pl-PL" sz="2000" b="1" dirty="0" smtClean="0">
                <a:solidFill>
                  <a:srgbClr val="C00000"/>
                </a:solidFill>
              </a:rPr>
              <a:t>i funkcji VARVAL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58014" y="2376191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Lub używając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Pomiaru MEASURE</a:t>
            </a:r>
          </a:p>
        </p:txBody>
      </p:sp>
    </p:spTree>
    <p:extLst>
      <p:ext uri="{BB962C8B-B14F-4D97-AF65-F5344CB8AC3E}">
        <p14:creationId xmlns:p14="http://schemas.microsoft.com/office/powerpoint/2010/main" val="2374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REGULACJA – Controls Toolkit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423592" y="1988840"/>
            <a:ext cx="6429831" cy="4110749"/>
            <a:chOff x="531266" y="1906769"/>
            <a:chExt cx="6429831" cy="4110749"/>
          </a:xfrm>
        </p:grpSpPr>
        <p:grpSp>
          <p:nvGrpSpPr>
            <p:cNvPr id="5" name="Group 4"/>
            <p:cNvGrpSpPr/>
            <p:nvPr/>
          </p:nvGrpSpPr>
          <p:grpSpPr>
            <a:xfrm>
              <a:off x="811035" y="1985070"/>
              <a:ext cx="6150062" cy="4032448"/>
              <a:chOff x="811035" y="1985070"/>
              <a:chExt cx="6150062" cy="4032448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811035" y="1985070"/>
                <a:ext cx="6150062" cy="4032448"/>
                <a:chOff x="2612451" y="1988840"/>
                <a:chExt cx="6150062" cy="403244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𝑒</m:t>
                            </m:r>
                            <m:d>
                              <m:d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4" name="Rectangle 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6" name="Rectangle 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7" name="Rectangle 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4655840" y="3288754"/>
                  <a:ext cx="1216" cy="71254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4655840" y="2572446"/>
                  <a:ext cx="0" cy="738538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3" name="Straight Arrow Connector 22"/>
                <p:cNvCxnSpPr>
                  <a:endCxn id="4" idx="1"/>
                </p:cNvCxnSpPr>
                <p:nvPr/>
              </p:nvCxnSpPr>
              <p:spPr>
                <a:xfrm flipV="1">
                  <a:off x="4655840" y="2564904"/>
                  <a:ext cx="360040" cy="7541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5" name="Straight Arrow Connector 24"/>
                <p:cNvCxnSpPr>
                  <a:endCxn id="6" idx="1"/>
                </p:cNvCxnSpPr>
                <p:nvPr/>
              </p:nvCxnSpPr>
              <p:spPr>
                <a:xfrm>
                  <a:off x="4655840" y="4001294"/>
                  <a:ext cx="360040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4287379" y="5437684"/>
                  <a:ext cx="728501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612451" y="3310984"/>
                  <a:ext cx="1224136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4" name="Straight Arrow Connector 33"/>
                <p:cNvCxnSpPr>
                  <a:endCxn id="53" idx="0"/>
                </p:cNvCxnSpPr>
                <p:nvPr/>
              </p:nvCxnSpPr>
              <p:spPr>
                <a:xfrm flipH="1">
                  <a:off x="4046355" y="2208634"/>
                  <a:ext cx="6308" cy="865982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8" name="Straight Connector 37"/>
                <p:cNvCxnSpPr>
                  <a:stCxn id="4" idx="3"/>
                </p:cNvCxnSpPr>
                <p:nvPr/>
              </p:nvCxnSpPr>
              <p:spPr>
                <a:xfrm>
                  <a:off x="7176120" y="2564904"/>
                  <a:ext cx="578281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2" name="Straight Connector 41"/>
                <p:cNvCxnSpPr>
                  <a:stCxn id="7" idx="3"/>
                </p:cNvCxnSpPr>
                <p:nvPr/>
              </p:nvCxnSpPr>
              <p:spPr>
                <a:xfrm>
                  <a:off x="7176616" y="5445224"/>
                  <a:ext cx="577785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7" name="Straight Arrow Connector 46"/>
                <p:cNvCxnSpPr>
                  <a:stCxn id="6" idx="3"/>
                </p:cNvCxnSpPr>
                <p:nvPr/>
              </p:nvCxnSpPr>
              <p:spPr>
                <a:xfrm>
                  <a:off x="7176120" y="4005064"/>
                  <a:ext cx="360039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7756337" y="2576215"/>
                  <a:ext cx="0" cy="1212825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V="1">
                  <a:off x="7754401" y="4208637"/>
                  <a:ext cx="0" cy="123658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2" name="Flowchart: Summing Junction 51"/>
                <p:cNvSpPr/>
                <p:nvPr/>
              </p:nvSpPr>
              <p:spPr>
                <a:xfrm>
                  <a:off x="7536159" y="3782455"/>
                  <a:ext cx="440357" cy="432048"/>
                </a:xfrm>
                <a:prstGeom prst="flowChartSummingJunction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53" name="Flowchart: Summing Junction 52"/>
                <p:cNvSpPr/>
                <p:nvPr/>
              </p:nvSpPr>
              <p:spPr>
                <a:xfrm>
                  <a:off x="3826176" y="3074616"/>
                  <a:ext cx="440357" cy="432048"/>
                </a:xfrm>
                <a:prstGeom prst="flowChartSummingJunction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cxnSp>
              <p:nvCxnSpPr>
                <p:cNvPr id="55" name="Straight Arrow Connector 54"/>
                <p:cNvCxnSpPr/>
                <p:nvPr/>
              </p:nvCxnSpPr>
              <p:spPr>
                <a:xfrm>
                  <a:off x="7958657" y="4001294"/>
                  <a:ext cx="441599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7754401" y="3603843"/>
                  <a:ext cx="1008112" cy="2880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3600" dirty="0" smtClean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</a:t>
                  </a:r>
                  <a:endParaRPr lang="pl-PL" sz="4400" baseline="-25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 flipH="1">
                <a:off x="1897057" y="296002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</p:grpSp>
        <p:cxnSp>
          <p:nvCxnSpPr>
            <p:cNvPr id="46" name="Straight Connector 45"/>
            <p:cNvCxnSpPr>
              <a:endCxn id="53" idx="6"/>
            </p:cNvCxnSpPr>
            <p:nvPr/>
          </p:nvCxnSpPr>
          <p:spPr>
            <a:xfrm flipH="1">
              <a:off x="2465117" y="3284984"/>
              <a:ext cx="389308" cy="1886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800820" y="5469107"/>
              <a:ext cx="1224136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7" name="Straight Arrow Connector 56"/>
            <p:cNvCxnSpPr>
              <a:endCxn id="60" idx="0"/>
            </p:cNvCxnSpPr>
            <p:nvPr/>
          </p:nvCxnSpPr>
          <p:spPr>
            <a:xfrm flipH="1">
              <a:off x="2250819" y="4359448"/>
              <a:ext cx="6308" cy="8659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𝒂𝒌𝒕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Flowchart: Summing Junction 59"/>
            <p:cNvSpPr/>
            <p:nvPr/>
          </p:nvSpPr>
          <p:spPr>
            <a:xfrm>
              <a:off x="2030640" y="5225430"/>
              <a:ext cx="440357" cy="432048"/>
            </a:xfrm>
            <a:prstGeom prst="flowChartSummingJunction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1886842" y="5121920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𝒛𝒂𝒅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𝒂𝒌𝒕</m:t>
                            </m:r>
                          </m:sub>
                        </m:sSub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𝒛𝒂𝒅</m:t>
                            </m:r>
                          </m:sub>
                        </m:sSub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7" name="TextBox 66"/>
          <p:cNvSpPr txBox="1"/>
          <p:nvPr/>
        </p:nvSpPr>
        <p:spPr>
          <a:xfrm>
            <a:off x="193417" y="1465391"/>
            <a:ext cx="3974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Kolejno należy zdefiniować bloczki sum które będą liczyć uchyb regulacji(2 szt.)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8" name="Arc 47"/>
          <p:cNvSpPr/>
          <p:nvPr/>
        </p:nvSpPr>
        <p:spPr>
          <a:xfrm>
            <a:off x="1428724" y="1556792"/>
            <a:ext cx="4898991" cy="1783182"/>
          </a:xfrm>
          <a:prstGeom prst="arc">
            <a:avLst>
              <a:gd name="adj1" fmla="val 5472475"/>
              <a:gd name="adj2" fmla="val 10709645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Arc 49"/>
          <p:cNvSpPr/>
          <p:nvPr/>
        </p:nvSpPr>
        <p:spPr>
          <a:xfrm>
            <a:off x="1441750" y="-538865"/>
            <a:ext cx="4959231" cy="5988256"/>
          </a:xfrm>
          <a:prstGeom prst="arc">
            <a:avLst>
              <a:gd name="adj1" fmla="val 5472475"/>
              <a:gd name="adj2" fmla="val 10709645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8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sp>
        <p:nvSpPr>
          <p:cNvPr id="7" name="TextBox 6"/>
          <p:cNvSpPr txBox="1"/>
          <p:nvPr/>
        </p:nvSpPr>
        <p:spPr>
          <a:xfrm>
            <a:off x="335360" y="2373174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Tworząc uchyb regulacji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Można posłużyć się 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menu kontekstowym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916" y="1399241"/>
            <a:ext cx="6208167" cy="54587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50" y="1399241"/>
            <a:ext cx="2381250" cy="5029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35163" y="1271341"/>
            <a:ext cx="502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</a:rPr>
              <a:t>1.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67763" y="1131609"/>
            <a:ext cx="502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>
                <a:solidFill>
                  <a:srgbClr val="C00000"/>
                </a:solidFill>
              </a:rPr>
              <a:t>2</a:t>
            </a:r>
            <a:r>
              <a:rPr lang="pl-PL" sz="3200" b="1" dirty="0" smtClean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41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REGULACJA – Controls Toolkit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423592" y="1988840"/>
            <a:ext cx="6429831" cy="4110749"/>
            <a:chOff x="531266" y="1906769"/>
            <a:chExt cx="6429831" cy="4110749"/>
          </a:xfrm>
        </p:grpSpPr>
        <p:grpSp>
          <p:nvGrpSpPr>
            <p:cNvPr id="5" name="Group 4"/>
            <p:cNvGrpSpPr/>
            <p:nvPr/>
          </p:nvGrpSpPr>
          <p:grpSpPr>
            <a:xfrm>
              <a:off x="811035" y="1985070"/>
              <a:ext cx="6150062" cy="4032448"/>
              <a:chOff x="811035" y="1985070"/>
              <a:chExt cx="6150062" cy="4032448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811035" y="1985070"/>
                <a:ext cx="6150062" cy="4032448"/>
                <a:chOff x="2612451" y="1988840"/>
                <a:chExt cx="6150062" cy="403244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𝑒</m:t>
                            </m:r>
                            <m:d>
                              <m:d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4" name="Rectangle 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6" name="Rectangle 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7" name="Rectangle 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4655840" y="3288754"/>
                  <a:ext cx="1216" cy="71254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4655840" y="2572446"/>
                  <a:ext cx="0" cy="738538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3" name="Straight Arrow Connector 22"/>
                <p:cNvCxnSpPr>
                  <a:endCxn id="4" idx="1"/>
                </p:cNvCxnSpPr>
                <p:nvPr/>
              </p:nvCxnSpPr>
              <p:spPr>
                <a:xfrm flipV="1">
                  <a:off x="4655840" y="2564904"/>
                  <a:ext cx="360040" cy="7541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5" name="Straight Arrow Connector 24"/>
                <p:cNvCxnSpPr>
                  <a:endCxn id="6" idx="1"/>
                </p:cNvCxnSpPr>
                <p:nvPr/>
              </p:nvCxnSpPr>
              <p:spPr>
                <a:xfrm>
                  <a:off x="4655840" y="4001294"/>
                  <a:ext cx="360040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4287379" y="5437684"/>
                  <a:ext cx="728501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612451" y="3310984"/>
                  <a:ext cx="1224136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4" name="Straight Arrow Connector 33"/>
                <p:cNvCxnSpPr>
                  <a:endCxn id="53" idx="0"/>
                </p:cNvCxnSpPr>
                <p:nvPr/>
              </p:nvCxnSpPr>
              <p:spPr>
                <a:xfrm flipH="1">
                  <a:off x="4046355" y="2208634"/>
                  <a:ext cx="6308" cy="865982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8" name="Straight Connector 37"/>
                <p:cNvCxnSpPr>
                  <a:stCxn id="4" idx="3"/>
                </p:cNvCxnSpPr>
                <p:nvPr/>
              </p:nvCxnSpPr>
              <p:spPr>
                <a:xfrm>
                  <a:off x="7176120" y="2564904"/>
                  <a:ext cx="578281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2" name="Straight Connector 41"/>
                <p:cNvCxnSpPr>
                  <a:stCxn id="7" idx="3"/>
                </p:cNvCxnSpPr>
                <p:nvPr/>
              </p:nvCxnSpPr>
              <p:spPr>
                <a:xfrm>
                  <a:off x="7176616" y="5445224"/>
                  <a:ext cx="577785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7" name="Straight Arrow Connector 46"/>
                <p:cNvCxnSpPr>
                  <a:stCxn id="6" idx="3"/>
                </p:cNvCxnSpPr>
                <p:nvPr/>
              </p:nvCxnSpPr>
              <p:spPr>
                <a:xfrm>
                  <a:off x="7176120" y="4005064"/>
                  <a:ext cx="360039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7756337" y="2576215"/>
                  <a:ext cx="0" cy="1212825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V="1">
                  <a:off x="7754401" y="4208637"/>
                  <a:ext cx="0" cy="123658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2" name="Flowchart: Summing Junction 51"/>
                <p:cNvSpPr/>
                <p:nvPr/>
              </p:nvSpPr>
              <p:spPr>
                <a:xfrm>
                  <a:off x="7536159" y="3782455"/>
                  <a:ext cx="440357" cy="432048"/>
                </a:xfrm>
                <a:prstGeom prst="flowChartSummingJunction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53" name="Flowchart: Summing Junction 52"/>
                <p:cNvSpPr/>
                <p:nvPr/>
              </p:nvSpPr>
              <p:spPr>
                <a:xfrm>
                  <a:off x="3826176" y="3074616"/>
                  <a:ext cx="440357" cy="432048"/>
                </a:xfrm>
                <a:prstGeom prst="flowChartSummingJunction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cxnSp>
              <p:nvCxnSpPr>
                <p:cNvPr id="55" name="Straight Arrow Connector 54"/>
                <p:cNvCxnSpPr/>
                <p:nvPr/>
              </p:nvCxnSpPr>
              <p:spPr>
                <a:xfrm>
                  <a:off x="7958657" y="4001294"/>
                  <a:ext cx="441599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7754401" y="3603843"/>
                  <a:ext cx="1008112" cy="2880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3600" dirty="0" smtClean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</a:t>
                  </a:r>
                  <a:endParaRPr lang="pl-PL" sz="4400" baseline="-25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 flipH="1">
                <a:off x="1897057" y="296002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</p:grpSp>
        <p:cxnSp>
          <p:nvCxnSpPr>
            <p:cNvPr id="46" name="Straight Connector 45"/>
            <p:cNvCxnSpPr>
              <a:endCxn id="53" idx="6"/>
            </p:cNvCxnSpPr>
            <p:nvPr/>
          </p:nvCxnSpPr>
          <p:spPr>
            <a:xfrm flipH="1">
              <a:off x="2465117" y="3284984"/>
              <a:ext cx="389308" cy="1886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800820" y="5469107"/>
              <a:ext cx="1224136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7" name="Straight Arrow Connector 56"/>
            <p:cNvCxnSpPr>
              <a:endCxn id="60" idx="0"/>
            </p:cNvCxnSpPr>
            <p:nvPr/>
          </p:nvCxnSpPr>
          <p:spPr>
            <a:xfrm flipH="1">
              <a:off x="2250819" y="4359448"/>
              <a:ext cx="6308" cy="8659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𝒂𝒌𝒕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Flowchart: Summing Junction 59"/>
            <p:cNvSpPr/>
            <p:nvPr/>
          </p:nvSpPr>
          <p:spPr>
            <a:xfrm>
              <a:off x="2030640" y="5225430"/>
              <a:ext cx="440357" cy="432048"/>
            </a:xfrm>
            <a:prstGeom prst="flowChartSummingJunction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1886842" y="5121920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𝒛𝒂𝒅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𝒂𝒌𝒕</m:t>
                            </m:r>
                          </m:sub>
                        </m:sSub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𝒛𝒂𝒅</m:t>
                            </m:r>
                          </m:sub>
                        </m:sSub>
                      </m:oMath>
                    </m:oMathPara>
                  </a14:m>
                  <a:endParaRPr lang="pl-PL" sz="2000" b="1" baseline="-25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7" name="TextBox 66"/>
          <p:cNvSpPr txBox="1"/>
          <p:nvPr/>
        </p:nvSpPr>
        <p:spPr>
          <a:xfrm>
            <a:off x="193417" y="1465391"/>
            <a:ext cx="3974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Bloki wzmocnień i sumy na wyjściu są gotowym elementem w ADAMS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8" name="Arc 47"/>
          <p:cNvSpPr/>
          <p:nvPr/>
        </p:nvSpPr>
        <p:spPr>
          <a:xfrm>
            <a:off x="1428724" y="260649"/>
            <a:ext cx="6505238" cy="3748822"/>
          </a:xfrm>
          <a:prstGeom prst="arc">
            <a:avLst>
              <a:gd name="adj1" fmla="val 5472475"/>
              <a:gd name="adj2" fmla="val 10709645"/>
            </a:avLst>
          </a:prstGeom>
          <a:noFill/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Rectangle 2"/>
          <p:cNvSpPr/>
          <p:nvPr/>
        </p:nvSpPr>
        <p:spPr>
          <a:xfrm>
            <a:off x="4641858" y="1556792"/>
            <a:ext cx="4211565" cy="519368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32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sp>
        <p:nvSpPr>
          <p:cNvPr id="13" name="TextBox 12"/>
          <p:cNvSpPr txBox="1"/>
          <p:nvPr/>
        </p:nvSpPr>
        <p:spPr>
          <a:xfrm>
            <a:off x="193417" y="1465391"/>
            <a:ext cx="3382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Należy podać uchyb oraz jego pochodną, a następnie wzmocnienia: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3417" y="2790954"/>
            <a:ext cx="33823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Wzmocnienie P, w poprzednim przypadku równe było 1, natomiast uchyb był liczony z pomiaru MEASURE, a tu za pomocą zmiennej stanu.</a:t>
            </a:r>
          </a:p>
          <a:p>
            <a:r>
              <a:rPr lang="pl-PL" b="1" dirty="0" smtClean="0">
                <a:solidFill>
                  <a:srgbClr val="C00000"/>
                </a:solidFill>
              </a:rPr>
              <a:t>Różnica w wartości 1*RTOD jest spowodowana jednostkami pomiar daje wartości w jednostkach modelu – tu stopnie, natomiast zmienna jest zawsze podawana w radianach (jeżeli mówimy o jednostkach kąta obrotu)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019" y="1251710"/>
            <a:ext cx="6269533" cy="55350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71497" y="180044"/>
            <a:ext cx="3669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Stała RTOD – </a:t>
            </a:r>
            <a:r>
              <a:rPr lang="pl-PL" b="1" dirty="0" err="1" smtClean="0">
                <a:solidFill>
                  <a:srgbClr val="C00000"/>
                </a:solidFill>
              </a:rPr>
              <a:t>Radians</a:t>
            </a:r>
            <a:r>
              <a:rPr lang="pl-PL" b="1" dirty="0" smtClean="0">
                <a:solidFill>
                  <a:srgbClr val="C00000"/>
                </a:solidFill>
              </a:rPr>
              <a:t> TO </a:t>
            </a:r>
            <a:r>
              <a:rPr lang="pl-PL" b="1" dirty="0" err="1" smtClean="0">
                <a:solidFill>
                  <a:srgbClr val="C00000"/>
                </a:solidFill>
              </a:rPr>
              <a:t>Degrees</a:t>
            </a:r>
            <a:r>
              <a:rPr lang="pl-PL" b="1" dirty="0" smtClean="0">
                <a:solidFill>
                  <a:srgbClr val="C00000"/>
                </a:solidFill>
              </a:rPr>
              <a:t>,</a:t>
            </a:r>
            <a:r>
              <a:rPr lang="pl-PL" b="1" dirty="0">
                <a:solidFill>
                  <a:srgbClr val="C00000"/>
                </a:solidFill>
              </a:rPr>
              <a:t> </a:t>
            </a:r>
            <a:r>
              <a:rPr lang="pl-PL" b="1" dirty="0" smtClean="0">
                <a:solidFill>
                  <a:srgbClr val="C00000"/>
                </a:solidFill>
              </a:rPr>
              <a:t>zamienia radiany na stopnie = 180/</a:t>
            </a:r>
            <a:r>
              <a:rPr lang="el-GR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π</a:t>
            </a:r>
            <a:endParaRPr lang="pl-PL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r>
              <a:rPr lang="pl-PL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Analogicznie jest ze stałą DTOR</a:t>
            </a:r>
            <a:endParaRPr lang="pl-PL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sp>
        <p:nvSpPr>
          <p:cNvPr id="13" name="TextBox 12"/>
          <p:cNvSpPr txBox="1"/>
          <p:nvPr/>
        </p:nvSpPr>
        <p:spPr>
          <a:xfrm>
            <a:off x="193417" y="1465391"/>
            <a:ext cx="33823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Następnie należy stworzyć PLANT INPUT, aby połączyć układ sterowania stworzony w CONTROL TOOLKIT z modelem (obiektem sterowania) i podać wyjście z regulatora na moment przyłożony do członu</a:t>
            </a:r>
            <a:endParaRPr lang="pl-PL" b="1" dirty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6" y="1278130"/>
            <a:ext cx="6192688" cy="557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7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sp>
        <p:nvSpPr>
          <p:cNvPr id="13" name="TextBox 12"/>
          <p:cNvSpPr txBox="1"/>
          <p:nvPr/>
        </p:nvSpPr>
        <p:spPr>
          <a:xfrm>
            <a:off x="1487488" y="2643386"/>
            <a:ext cx="3382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Przykładamy moment do członu, zdefiniowany jako BODY FIXED,</a:t>
            </a:r>
          </a:p>
          <a:p>
            <a:r>
              <a:rPr lang="pl-PL" b="1" dirty="0" smtClean="0">
                <a:solidFill>
                  <a:srgbClr val="C00000"/>
                </a:solidFill>
              </a:rPr>
              <a:t>I modyfikujemy funkcje czasu:</a:t>
            </a:r>
            <a:endParaRPr lang="pl-PL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896" y="1988840"/>
            <a:ext cx="41529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6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REGULACJA – Controls Toolkit</a:t>
            </a:r>
            <a:endParaRPr lang="pl-PL" dirty="0"/>
          </a:p>
        </p:txBody>
      </p:sp>
      <p:sp>
        <p:nvSpPr>
          <p:cNvPr id="13" name="TextBox 12"/>
          <p:cNvSpPr txBox="1"/>
          <p:nvPr/>
        </p:nvSpPr>
        <p:spPr>
          <a:xfrm>
            <a:off x="1487488" y="2643386"/>
            <a:ext cx="3382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Można łatwo zmodyfikować wzmocnienia klikając dwa razy na bloczek PID na drzewie modelu</a:t>
            </a:r>
            <a:endParaRPr lang="pl-PL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791" y="1286355"/>
            <a:ext cx="6192688" cy="557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05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Schemat regulatora - modyfikacja</a:t>
            </a:r>
            <a:endParaRPr lang="pl-PL" dirty="0"/>
          </a:p>
        </p:txBody>
      </p:sp>
      <p:grpSp>
        <p:nvGrpSpPr>
          <p:cNvPr id="30" name="Group 29"/>
          <p:cNvGrpSpPr/>
          <p:nvPr/>
        </p:nvGrpSpPr>
        <p:grpSpPr>
          <a:xfrm>
            <a:off x="2423592" y="1988840"/>
            <a:ext cx="6429831" cy="4110749"/>
            <a:chOff x="531266" y="1906769"/>
            <a:chExt cx="6429831" cy="4110749"/>
          </a:xfrm>
        </p:grpSpPr>
        <p:grpSp>
          <p:nvGrpSpPr>
            <p:cNvPr id="5" name="Group 4"/>
            <p:cNvGrpSpPr/>
            <p:nvPr/>
          </p:nvGrpSpPr>
          <p:grpSpPr>
            <a:xfrm>
              <a:off x="811035" y="1985070"/>
              <a:ext cx="6150062" cy="4032448"/>
              <a:chOff x="811035" y="1985070"/>
              <a:chExt cx="6150062" cy="4032448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811035" y="1985070"/>
                <a:ext cx="6150062" cy="4032448"/>
                <a:chOff x="2612451" y="1988840"/>
                <a:chExt cx="6150062" cy="403244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pl-PL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𝑒</m:t>
                            </m:r>
                            <m:d>
                              <m:d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4" name="Rectangle 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198884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6" name="Rectangle 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5880" y="342900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ln w="38100"/>
                  </p:spPr>
                  <p:style>
                    <a:lnRef idx="2">
                      <a:schemeClr val="accent3"/>
                    </a:lnRef>
                    <a:fillRef idx="1">
                      <a:schemeClr val="lt1"/>
                    </a:fillRef>
                    <a:effectRef idx="0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𝑑𝑒</m:t>
                                </m:r>
                                <m:d>
                                  <m:dPr>
                                    <m:ctrlP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i="1" smtClean="0">
                                        <a:ln w="0"/>
                                        <a:solidFill>
                                          <a:schemeClr val="tx1"/>
                                        </a:solidFill>
                                        <a:effectLst>
                                          <a:outerShdw blurRad="38100" dist="19050" dir="2700000" algn="tl" rotWithShape="0">
                                            <a:schemeClr val="dk1">
                                              <a:alpha val="40000"/>
                                            </a:scheme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pl-PL" i="1" smtClean="0">
                                    <a:ln w="0"/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19050" dir="2700000" algn="tl" rotWithShape="0">
                                        <a:schemeClr val="dk1">
                                          <a:alpha val="40000"/>
                                        </a:scheme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oMath>
                        </m:oMathPara>
                      </a14:m>
                      <a:endParaRPr lang="pl-PL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p:txBody>
                </p:sp>
              </mc:Choice>
              <mc:Fallback xmlns="">
                <p:sp>
                  <p:nvSpPr>
                    <p:cNvPr id="7" name="Rectangle 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6376" y="4869160"/>
                      <a:ext cx="2160240" cy="1152128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/>
                      </a:stretch>
                    </a:blipFill>
                    <a:ln w="38100"/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4655840" y="3288754"/>
                  <a:ext cx="1216" cy="71254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4655840" y="2572446"/>
                  <a:ext cx="0" cy="738538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3" name="Straight Arrow Connector 22"/>
                <p:cNvCxnSpPr>
                  <a:endCxn id="4" idx="1"/>
                </p:cNvCxnSpPr>
                <p:nvPr/>
              </p:nvCxnSpPr>
              <p:spPr>
                <a:xfrm flipV="1">
                  <a:off x="4655840" y="2564904"/>
                  <a:ext cx="360040" cy="7541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5" name="Straight Arrow Connector 24"/>
                <p:cNvCxnSpPr>
                  <a:endCxn id="6" idx="1"/>
                </p:cNvCxnSpPr>
                <p:nvPr/>
              </p:nvCxnSpPr>
              <p:spPr>
                <a:xfrm>
                  <a:off x="4655840" y="4001294"/>
                  <a:ext cx="360040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flipV="1">
                  <a:off x="4287379" y="5437684"/>
                  <a:ext cx="728501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2612451" y="3310984"/>
                  <a:ext cx="1224136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4" name="Straight Arrow Connector 33"/>
                <p:cNvCxnSpPr>
                  <a:endCxn id="53" idx="0"/>
                </p:cNvCxnSpPr>
                <p:nvPr/>
              </p:nvCxnSpPr>
              <p:spPr>
                <a:xfrm flipH="1">
                  <a:off x="4046355" y="2208634"/>
                  <a:ext cx="6308" cy="865982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38" name="Straight Connector 37"/>
                <p:cNvCxnSpPr>
                  <a:stCxn id="4" idx="3"/>
                </p:cNvCxnSpPr>
                <p:nvPr/>
              </p:nvCxnSpPr>
              <p:spPr>
                <a:xfrm>
                  <a:off x="7176120" y="2564904"/>
                  <a:ext cx="578281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2" name="Straight Connector 41"/>
                <p:cNvCxnSpPr>
                  <a:stCxn id="7" idx="3"/>
                </p:cNvCxnSpPr>
                <p:nvPr/>
              </p:nvCxnSpPr>
              <p:spPr>
                <a:xfrm>
                  <a:off x="7176616" y="5445224"/>
                  <a:ext cx="577785" cy="0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7" name="Straight Arrow Connector 46"/>
                <p:cNvCxnSpPr>
                  <a:stCxn id="6" idx="3"/>
                </p:cNvCxnSpPr>
                <p:nvPr/>
              </p:nvCxnSpPr>
              <p:spPr>
                <a:xfrm>
                  <a:off x="7176120" y="4005064"/>
                  <a:ext cx="360039" cy="377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7756337" y="2576215"/>
                  <a:ext cx="0" cy="1212825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V="1">
                  <a:off x="7754401" y="4208637"/>
                  <a:ext cx="0" cy="123658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2" name="Flowchart: Summing Junction 51"/>
                <p:cNvSpPr/>
                <p:nvPr/>
              </p:nvSpPr>
              <p:spPr>
                <a:xfrm>
                  <a:off x="7536159" y="3782455"/>
                  <a:ext cx="440357" cy="432048"/>
                </a:xfrm>
                <a:prstGeom prst="flowChartSummingJunction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53" name="Flowchart: Summing Junction 52"/>
                <p:cNvSpPr/>
                <p:nvPr/>
              </p:nvSpPr>
              <p:spPr>
                <a:xfrm>
                  <a:off x="3826176" y="3074616"/>
                  <a:ext cx="440357" cy="432048"/>
                </a:xfrm>
                <a:prstGeom prst="flowChartSummingJunction">
                  <a:avLst/>
                </a:prstGeom>
                <a:ln w="38100"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cxnSp>
              <p:nvCxnSpPr>
                <p:cNvPr id="55" name="Straight Arrow Connector 54"/>
                <p:cNvCxnSpPr/>
                <p:nvPr/>
              </p:nvCxnSpPr>
              <p:spPr>
                <a:xfrm>
                  <a:off x="7958657" y="4001294"/>
                  <a:ext cx="441599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7754401" y="3603843"/>
                  <a:ext cx="1008112" cy="2880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sz="3600" dirty="0" smtClean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</a:t>
                  </a:r>
                  <a:endParaRPr lang="pl-PL" sz="4400" baseline="-25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 flipH="1">
                <a:off x="1897057" y="296002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 flipH="1">
                <a:off x="1731923" y="348259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 flipH="1">
                <a:off x="6041636" y="3533616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 flipH="1">
                <a:off x="5447971" y="3793237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 flipH="1">
                <a:off x="5613704" y="4365104"/>
                <a:ext cx="231210" cy="0"/>
              </a:xfrm>
              <a:prstGeom prst="line">
                <a:avLst/>
              </a:prstGeom>
              <a:ln w="3810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</p:cxnSp>
        </p:grpSp>
        <p:cxnSp>
          <p:nvCxnSpPr>
            <p:cNvPr id="46" name="Straight Connector 45"/>
            <p:cNvCxnSpPr>
              <a:endCxn id="53" idx="6"/>
            </p:cNvCxnSpPr>
            <p:nvPr/>
          </p:nvCxnSpPr>
          <p:spPr>
            <a:xfrm flipH="1">
              <a:off x="2465117" y="3284984"/>
              <a:ext cx="389308" cy="1886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800820" y="5469107"/>
              <a:ext cx="1224136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7" name="Straight Arrow Connector 56"/>
            <p:cNvCxnSpPr>
              <a:endCxn id="60" idx="0"/>
            </p:cNvCxnSpPr>
            <p:nvPr/>
          </p:nvCxnSpPr>
          <p:spPr>
            <a:xfrm flipH="1">
              <a:off x="2250819" y="4359448"/>
              <a:ext cx="6308" cy="8659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pl-PL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</a:rPr>
                                  <m:t>𝑎𝑘𝑡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pl-PL" sz="2000" baseline="-25000" dirty="0"/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9466" y="4076272"/>
                  <a:ext cx="1119278" cy="62804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Flowchart: Summing Junction 59"/>
            <p:cNvSpPr/>
            <p:nvPr/>
          </p:nvSpPr>
          <p:spPr>
            <a:xfrm>
              <a:off x="2030640" y="5225430"/>
              <a:ext cx="440357" cy="432048"/>
            </a:xfrm>
            <a:prstGeom prst="flowChartSummingJunction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1886842" y="5121920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>
              <a:off x="1721708" y="5644489"/>
              <a:ext cx="231210" cy="0"/>
            </a:xfrm>
            <a:prstGeom prst="line">
              <a:avLst/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pl-PL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pl-PL" sz="2000" b="0" i="1" smtClean="0">
                                    <a:latin typeface="Cambria Math" panose="02040503050406030204" pitchFamily="18" charset="0"/>
                                  </a:rPr>
                                  <m:t>𝑧𝑎𝑑</m:t>
                                </m:r>
                              </m:sub>
                            </m:sSub>
                          </m:num>
                          <m:den>
                            <m:r>
                              <a:rPr lang="pl-PL" sz="200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pl-PL" sz="2000" baseline="-25000" dirty="0"/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450" y="4813407"/>
                  <a:ext cx="1119278" cy="62804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pl-PL" sz="2000" i="1">
                                <a:latin typeface="Cambria Math" panose="02040503050406030204" pitchFamily="18" charset="0"/>
                              </a:rPr>
                              <m:t>𝑎𝑘𝑡</m:t>
                            </m:r>
                          </m:sub>
                        </m:sSub>
                      </m:oMath>
                    </m:oMathPara>
                  </a14:m>
                  <a:endParaRPr lang="pl-PL" sz="2000" baseline="-25000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3023" y="1906769"/>
                  <a:ext cx="1119278" cy="62804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pl-PL" sz="2000" b="0" i="1" smtClean="0">
                                <a:latin typeface="Cambria Math" panose="02040503050406030204" pitchFamily="18" charset="0"/>
                              </a:rPr>
                              <m:t>𝑧𝑎𝑑</m:t>
                            </m:r>
                          </m:sub>
                        </m:sSub>
                      </m:oMath>
                    </m:oMathPara>
                  </a14:m>
                  <a:endParaRPr lang="pl-PL" sz="2000" baseline="-25000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266" y="2778493"/>
                  <a:ext cx="1119278" cy="62804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7" name="TextBox 66"/>
          <p:cNvSpPr txBox="1"/>
          <p:nvPr/>
        </p:nvSpPr>
        <p:spPr>
          <a:xfrm>
            <a:off x="193417" y="1465391"/>
            <a:ext cx="3974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Należy zdefiniować dwa sygnały zadane</a:t>
            </a:r>
          </a:p>
          <a:p>
            <a:pPr marL="342900" indent="-342900">
              <a:buAutoNum type="arabicPeriod"/>
            </a:pPr>
            <a:r>
              <a:rPr lang="pl-PL" b="1" dirty="0" smtClean="0">
                <a:solidFill>
                  <a:srgbClr val="C00000"/>
                </a:solidFill>
              </a:rPr>
              <a:t>Pozycje obiektu</a:t>
            </a:r>
          </a:p>
          <a:p>
            <a:pPr marL="342900" indent="-342900">
              <a:buAutoNum type="arabicPeriod"/>
            </a:pPr>
            <a:r>
              <a:rPr lang="pl-PL" b="1" dirty="0" smtClean="0">
                <a:solidFill>
                  <a:srgbClr val="C00000"/>
                </a:solidFill>
              </a:rPr>
              <a:t>Prędkość obiektu</a:t>
            </a:r>
            <a:endParaRPr lang="pl-PL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/>
          <p:cNvCxnSpPr/>
          <p:nvPr/>
        </p:nvCxnSpPr>
        <p:spPr>
          <a:xfrm flipH="1">
            <a:off x="767408" y="3861047"/>
            <a:ext cx="1368152" cy="270543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135560" y="2420888"/>
            <a:ext cx="1803623" cy="144016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994967" y="3717032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3" name="Arc 62"/>
          <p:cNvSpPr>
            <a:spLocks noChangeAspect="1"/>
          </p:cNvSpPr>
          <p:nvPr/>
        </p:nvSpPr>
        <p:spPr>
          <a:xfrm>
            <a:off x="875324" y="2600951"/>
            <a:ext cx="2520471" cy="2520191"/>
          </a:xfrm>
          <a:prstGeom prst="arc">
            <a:avLst>
              <a:gd name="adj1" fmla="val 10124954"/>
              <a:gd name="adj2" fmla="val 19281185"/>
            </a:avLst>
          </a:prstGeom>
          <a:ln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211248" y="208531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𝑎𝑘𝑡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248" y="2085312"/>
                <a:ext cx="428816" cy="584775"/>
              </a:xfrm>
              <a:prstGeom prst="rect">
                <a:avLst/>
              </a:prstGeom>
              <a:blipFill rotWithShape="0">
                <a:blip r:embed="rId2"/>
                <a:stretch>
                  <a:fillRect r="-8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Connector 86"/>
          <p:cNvCxnSpPr/>
          <p:nvPr/>
        </p:nvCxnSpPr>
        <p:spPr>
          <a:xfrm>
            <a:off x="3478596" y="2784236"/>
            <a:ext cx="415524" cy="125780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3683961" y="2588080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961" y="2588080"/>
                <a:ext cx="683902" cy="5734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Connector 88"/>
          <p:cNvCxnSpPr/>
          <p:nvPr/>
        </p:nvCxnSpPr>
        <p:spPr>
          <a:xfrm flipH="1">
            <a:off x="838200" y="4055594"/>
            <a:ext cx="292480" cy="444420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376733" y="445585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733" y="4455852"/>
                <a:ext cx="683902" cy="57342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384032" y="1903175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W jaki sposób odzyskać względne </a:t>
            </a:r>
            <a:r>
              <a:rPr lang="pl-PL" sz="2000" b="1" dirty="0">
                <a:solidFill>
                  <a:srgbClr val="C00000"/>
                </a:solidFill>
              </a:rPr>
              <a:t>kątowe </a:t>
            </a:r>
            <a:r>
              <a:rPr lang="pl-PL" sz="2000" b="1" dirty="0" smtClean="0">
                <a:solidFill>
                  <a:srgbClr val="C00000"/>
                </a:solidFill>
              </a:rPr>
              <a:t>położenie członu k, względem l?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83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/>
          <p:cNvCxnSpPr/>
          <p:nvPr/>
        </p:nvCxnSpPr>
        <p:spPr>
          <a:xfrm flipH="1">
            <a:off x="767408" y="3861047"/>
            <a:ext cx="1368152" cy="270543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135560" y="2420888"/>
            <a:ext cx="1803623" cy="144016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994967" y="3717032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H="1">
            <a:off x="1489052" y="3851941"/>
            <a:ext cx="656456" cy="129810"/>
          </a:xfrm>
          <a:prstGeom prst="line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rot="-5400000" flipH="1">
            <a:off x="1883020" y="4106881"/>
            <a:ext cx="656456" cy="129810"/>
          </a:xfrm>
          <a:prstGeom prst="line">
            <a:avLst/>
          </a:prstGeom>
          <a:ln w="25400">
            <a:solidFill>
              <a:srgbClr val="92D05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Arc 62"/>
          <p:cNvSpPr>
            <a:spLocks noChangeAspect="1"/>
          </p:cNvSpPr>
          <p:nvPr/>
        </p:nvSpPr>
        <p:spPr>
          <a:xfrm>
            <a:off x="875324" y="2600951"/>
            <a:ext cx="2520471" cy="2520191"/>
          </a:xfrm>
          <a:prstGeom prst="arc">
            <a:avLst>
              <a:gd name="adj1" fmla="val 10124954"/>
              <a:gd name="adj2" fmla="val 19281185"/>
            </a:avLst>
          </a:prstGeom>
          <a:ln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211248" y="208531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𝑎𝑘𝑡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248" y="2085312"/>
                <a:ext cx="428816" cy="584775"/>
              </a:xfrm>
              <a:prstGeom prst="rect">
                <a:avLst/>
              </a:prstGeom>
              <a:blipFill rotWithShape="0">
                <a:blip r:embed="rId2"/>
                <a:stretch>
                  <a:fillRect r="-8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Connector 66"/>
          <p:cNvCxnSpPr/>
          <p:nvPr/>
        </p:nvCxnSpPr>
        <p:spPr>
          <a:xfrm>
            <a:off x="1703511" y="3981751"/>
            <a:ext cx="111089" cy="113939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1670930" y="5042490"/>
                <a:ext cx="2732881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𝑡𝑦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𝑚𝑎𝑟𝑘𝑒𝑟</m:t>
                      </m:r>
                    </m:oMath>
                  </m:oMathPara>
                </a14:m>
                <a:endParaRPr lang="pl-PL" sz="3200" baseline="-25000" dirty="0" smtClean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930" y="5042490"/>
                <a:ext cx="2732881" cy="5734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1130680" y="3429000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680" y="3429000"/>
                <a:ext cx="428816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2276153" y="4157791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153" y="4157791"/>
                <a:ext cx="42881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Connector 86"/>
          <p:cNvCxnSpPr/>
          <p:nvPr/>
        </p:nvCxnSpPr>
        <p:spPr>
          <a:xfrm>
            <a:off x="3478596" y="2784236"/>
            <a:ext cx="415524" cy="125780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3683961" y="2588080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961" y="2588080"/>
                <a:ext cx="683902" cy="57342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Connector 88"/>
          <p:cNvCxnSpPr/>
          <p:nvPr/>
        </p:nvCxnSpPr>
        <p:spPr>
          <a:xfrm flipH="1">
            <a:off x="838200" y="4055594"/>
            <a:ext cx="292480" cy="444420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376733" y="445585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733" y="4455852"/>
                <a:ext cx="683902" cy="57342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384032" y="1903175"/>
            <a:ext cx="44644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Po zdefiniowaniu połączenia obrotowego (</a:t>
            </a:r>
            <a:r>
              <a:rPr lang="pl-PL" sz="2000" b="1" dirty="0" err="1" smtClean="0">
                <a:solidFill>
                  <a:srgbClr val="C00000"/>
                </a:solidFill>
              </a:rPr>
              <a:t>Revolute</a:t>
            </a:r>
            <a:r>
              <a:rPr lang="pl-PL" sz="2000" b="1" dirty="0" smtClean="0">
                <a:solidFill>
                  <a:srgbClr val="C00000"/>
                </a:solidFill>
              </a:rPr>
              <a:t> Joint), ADAMS umieszcza 2 układy współrzędnych (Markery) I-ty oraz J-ty, na każdym z członów. 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79976" y="4157791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Układy te są tak umiejscowione, że w trakcie symulacji, człony mogą obracać się jedynie względem osi Z tych układów.</a:t>
            </a:r>
            <a:endParaRPr lang="pl-PL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451484" y="5493054"/>
                <a:ext cx="2732881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𝑑𝑜𝑑𝑎𝑛𝑦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𝑑𝑜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𝑐𝑧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ł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𝑜𝑛𝑢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2000" baseline="-25000" dirty="0" smtClean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484" y="5493054"/>
                <a:ext cx="2732881" cy="392993"/>
              </a:xfrm>
              <a:prstGeom prst="rect">
                <a:avLst/>
              </a:prstGeom>
              <a:blipFill rotWithShape="0">
                <a:blip r:embed="rId11"/>
                <a:stretch>
                  <a:fillRect b="-1692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34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/>
          <p:cNvCxnSpPr/>
          <p:nvPr/>
        </p:nvCxnSpPr>
        <p:spPr>
          <a:xfrm flipH="1">
            <a:off x="767408" y="3861047"/>
            <a:ext cx="1368152" cy="270543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135560" y="2420888"/>
            <a:ext cx="1803623" cy="1440160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994967" y="3717032"/>
            <a:ext cx="288032" cy="2880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2" name="Straight Connector 51"/>
          <p:cNvCxnSpPr>
            <a:cxnSpLocks noChangeAspect="1"/>
          </p:cNvCxnSpPr>
          <p:nvPr/>
        </p:nvCxnSpPr>
        <p:spPr>
          <a:xfrm flipV="1">
            <a:off x="2135560" y="3429000"/>
            <a:ext cx="541087" cy="432048"/>
          </a:xfrm>
          <a:prstGeom prst="line">
            <a:avLst/>
          </a:prstGeom>
          <a:ln w="25400">
            <a:solidFill>
              <a:srgbClr val="C00000"/>
            </a:solidFill>
            <a:headEnd type="none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 noChangeAspect="1"/>
          </p:cNvCxnSpPr>
          <p:nvPr/>
        </p:nvCxnSpPr>
        <p:spPr>
          <a:xfrm rot="-5400000" flipV="1">
            <a:off x="1648992" y="3356990"/>
            <a:ext cx="541087" cy="432048"/>
          </a:xfrm>
          <a:prstGeom prst="line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cxnSpLocks noChangeAspect="1"/>
          </p:cNvCxnSpPr>
          <p:nvPr/>
        </p:nvCxnSpPr>
        <p:spPr>
          <a:xfrm flipH="1">
            <a:off x="1489052" y="3851941"/>
            <a:ext cx="656456" cy="129810"/>
          </a:xfrm>
          <a:prstGeom prst="line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 rot="-5400000" flipH="1">
            <a:off x="1883020" y="4106881"/>
            <a:ext cx="656456" cy="129810"/>
          </a:xfrm>
          <a:prstGeom prst="line">
            <a:avLst/>
          </a:prstGeom>
          <a:ln w="25400">
            <a:solidFill>
              <a:srgbClr val="92D050"/>
            </a:solidFill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Arc 62"/>
          <p:cNvSpPr>
            <a:spLocks noChangeAspect="1"/>
          </p:cNvSpPr>
          <p:nvPr/>
        </p:nvSpPr>
        <p:spPr>
          <a:xfrm>
            <a:off x="875324" y="2600951"/>
            <a:ext cx="2520471" cy="2520191"/>
          </a:xfrm>
          <a:prstGeom prst="arc">
            <a:avLst>
              <a:gd name="adj1" fmla="val 10124954"/>
              <a:gd name="adj2" fmla="val 19281185"/>
            </a:avLst>
          </a:prstGeom>
          <a:ln>
            <a:headEnd type="non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2211248" y="208531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𝑎𝑘𝑡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248" y="2085312"/>
                <a:ext cx="428816" cy="584775"/>
              </a:xfrm>
              <a:prstGeom prst="rect">
                <a:avLst/>
              </a:prstGeom>
              <a:blipFill rotWithShape="0">
                <a:blip r:embed="rId2"/>
                <a:stretch>
                  <a:fillRect r="-8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Content Placeholder 2"/>
          <p:cNvSpPr txBox="1">
            <a:spLocks/>
          </p:cNvSpPr>
          <p:nvPr/>
        </p:nvSpPr>
        <p:spPr>
          <a:xfrm>
            <a:off x="5411760" y="2004540"/>
            <a:ext cx="5063728" cy="547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l-GR" dirty="0" smtClean="0">
                <a:solidFill>
                  <a:srgbClr val="C00000"/>
                </a:solidFill>
              </a:rPr>
              <a:t>ϕ</a:t>
            </a:r>
            <a:r>
              <a:rPr lang="pl-PL" baseline="-25000" dirty="0" smtClean="0">
                <a:solidFill>
                  <a:srgbClr val="C00000"/>
                </a:solidFill>
              </a:rPr>
              <a:t>akt</a:t>
            </a:r>
            <a:r>
              <a:rPr lang="pl-PL" dirty="0" smtClean="0">
                <a:solidFill>
                  <a:srgbClr val="C00000"/>
                </a:solidFill>
              </a:rPr>
              <a:t> = AZ(MARKER_J, MARKER_I)</a:t>
            </a:r>
            <a:endParaRPr lang="pl-PL" dirty="0">
              <a:solidFill>
                <a:srgbClr val="C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2372372" y="3663016"/>
            <a:ext cx="1851420" cy="468574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703511" y="3981751"/>
            <a:ext cx="111089" cy="1139391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4227214" y="3749203"/>
                <a:ext cx="2732881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𝑡𝑦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𝑚𝑎𝑟𝑘𝑒𝑟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214" y="3749203"/>
                <a:ext cx="2732881" cy="5734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1670930" y="5042490"/>
                <a:ext cx="2732881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𝑡𝑦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𝑚𝑎𝑟𝑘𝑒𝑟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930" y="5042490"/>
                <a:ext cx="2732881" cy="57342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1130680" y="3429000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680" y="3429000"/>
                <a:ext cx="42881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2276153" y="4157791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153" y="4157791"/>
                <a:ext cx="428816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Straight Connector 86"/>
          <p:cNvCxnSpPr/>
          <p:nvPr/>
        </p:nvCxnSpPr>
        <p:spPr>
          <a:xfrm>
            <a:off x="3478596" y="2784236"/>
            <a:ext cx="415524" cy="125780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3683961" y="2588080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961" y="2588080"/>
                <a:ext cx="683902" cy="57342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Connector 88"/>
          <p:cNvCxnSpPr/>
          <p:nvPr/>
        </p:nvCxnSpPr>
        <p:spPr>
          <a:xfrm flipH="1">
            <a:off x="838200" y="4055594"/>
            <a:ext cx="292480" cy="444420"/>
          </a:xfrm>
          <a:prstGeom prst="line">
            <a:avLst/>
          </a:prstGeom>
          <a:ln w="635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376733" y="4455852"/>
                <a:ext cx="68390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733" y="4455852"/>
                <a:ext cx="683902" cy="57342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Content Placeholder 2"/>
          <p:cNvSpPr txBox="1">
            <a:spLocks/>
          </p:cNvSpPr>
          <p:nvPr/>
        </p:nvSpPr>
        <p:spPr>
          <a:xfrm>
            <a:off x="5411760" y="2809305"/>
            <a:ext cx="7236968" cy="547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dirty="0" smtClean="0">
                <a:solidFill>
                  <a:srgbClr val="C00000"/>
                </a:solidFill>
              </a:rPr>
              <a:t>ω</a:t>
            </a:r>
            <a:r>
              <a:rPr lang="pl-PL" baseline="-25000" dirty="0" smtClean="0">
                <a:solidFill>
                  <a:srgbClr val="C00000"/>
                </a:solidFill>
              </a:rPr>
              <a:t>akt</a:t>
            </a:r>
            <a:r>
              <a:rPr lang="pl-PL" dirty="0" smtClean="0">
                <a:solidFill>
                  <a:srgbClr val="C00000"/>
                </a:solidFill>
              </a:rPr>
              <a:t> </a:t>
            </a:r>
            <a:r>
              <a:rPr lang="pl-PL" dirty="0">
                <a:solidFill>
                  <a:srgbClr val="C00000"/>
                </a:solidFill>
              </a:rPr>
              <a:t>= </a:t>
            </a:r>
            <a:r>
              <a:rPr lang="pl-PL" dirty="0" smtClean="0">
                <a:solidFill>
                  <a:srgbClr val="C00000"/>
                </a:solidFill>
              </a:rPr>
              <a:t>WZ(MARKER_J, MARKER_I, MARKER_I)</a:t>
            </a:r>
            <a:endParaRPr lang="pl-PL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657440" y="3136612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440" y="3136612"/>
                <a:ext cx="428816" cy="58477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523537" y="2722588"/>
                <a:ext cx="4288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pl-PL" sz="3200" b="0" i="1" baseline="-25000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pl-PL" sz="3200" baseline="-25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3537" y="2722588"/>
                <a:ext cx="428816" cy="58477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151170" y="4198933"/>
                <a:ext cx="2732881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𝑑𝑜𝑑𝑎𝑛𝑦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𝑑𝑜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𝑐𝑧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ł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𝑜𝑛𝑢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sz="2000" baseline="-25000" dirty="0" smtClean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170" y="4198933"/>
                <a:ext cx="2732881" cy="392993"/>
              </a:xfrm>
              <a:prstGeom prst="rect">
                <a:avLst/>
              </a:prstGeom>
              <a:blipFill rotWithShape="0">
                <a:blip r:embed="rId13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411760" y="1690688"/>
                <a:ext cx="2732881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𝑝𝑜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ł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𝑜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ż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𝑒𝑛𝑖𝑒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𝑑𝑎𝑛𝑒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𝑗𝑒𝑠𝑡</m:t>
                      </m:r>
                      <m:r>
                        <a:rPr lang="pl-PL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i="1">
                          <a:latin typeface="Cambria Math" panose="02040503050406030204" pitchFamily="18" charset="0"/>
                        </a:rPr>
                        <m:t>𝑓𝑢𝑛𝑘𝑐𝑗</m:t>
                      </m:r>
                      <m:r>
                        <a:rPr lang="pl-PL" sz="2000" i="1">
                          <a:latin typeface="Cambria Math" panose="02040503050406030204" pitchFamily="18" charset="0"/>
                        </a:rPr>
                        <m:t>ą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𝐴𝑍</m:t>
                      </m:r>
                      <m:r>
                        <a:rPr lang="pl-PL" sz="2000" i="1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sz="2000" baseline="-25000" dirty="0" smtClean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760" y="1690688"/>
                <a:ext cx="2732881" cy="392993"/>
              </a:xfrm>
              <a:prstGeom prst="rect">
                <a:avLst/>
              </a:prstGeom>
              <a:blipFill rotWithShape="0">
                <a:blip r:embed="rId14"/>
                <a:stretch>
                  <a:fillRect l="-1116" r="-37723" b="-1692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411759" y="2531951"/>
                <a:ext cx="2732881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𝑝𝑟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ę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𝑑𝑘𝑜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ść 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𝑊𝑍</m:t>
                      </m:r>
                      <m:r>
                        <a:rPr lang="pl-PL" sz="2000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pl-PL" sz="2000" baseline="-25000" dirty="0" smtClean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759" y="2531951"/>
                <a:ext cx="2732881" cy="392993"/>
              </a:xfrm>
              <a:prstGeom prst="rect">
                <a:avLst/>
              </a:prstGeom>
              <a:blipFill rotWithShape="0">
                <a:blip r:embed="rId15"/>
                <a:stretch>
                  <a:fillRect b="-1846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51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484784"/>
            <a:ext cx="6465168" cy="5016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96200" y="1702148"/>
            <a:ext cx="446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Aby sprawdzić jakie markery tworzą połączenie należy z menu kontekstowego wybrać opcje INFO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Para obrotowa - ADAMS</a:t>
            </a:r>
            <a:endParaRPr lang="pl-P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175" y="1708225"/>
            <a:ext cx="7867650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5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823</Words>
  <Application>Microsoft Office PowerPoint</Application>
  <PresentationFormat>Widescreen</PresentationFormat>
  <Paragraphs>215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Office Theme</vt:lpstr>
      <vt:lpstr>Sterowanie w programie ADAMS  regulator PID</vt:lpstr>
      <vt:lpstr>Schemat regulatora</vt:lpstr>
      <vt:lpstr>Uchyb regulacji – człony P oraz D</vt:lpstr>
      <vt:lpstr>Schemat regulatora - modyfikacja</vt:lpstr>
      <vt:lpstr>Para obrotowa - ADAMS</vt:lpstr>
      <vt:lpstr>Para obrotowa - ADAMS</vt:lpstr>
      <vt:lpstr>Para obrotowa - ADAMS</vt:lpstr>
      <vt:lpstr>Para obrotowa - ADAMS</vt:lpstr>
      <vt:lpstr>Para obrotowa - ADAMS</vt:lpstr>
      <vt:lpstr>Para obrotowa - ADAMS</vt:lpstr>
      <vt:lpstr>Para obrotowa - ADAMS</vt:lpstr>
      <vt:lpstr>Para postępowa - ADAMS</vt:lpstr>
      <vt:lpstr>Para postępowa - ADAMS</vt:lpstr>
      <vt:lpstr>Para postępowa - ADAMS</vt:lpstr>
      <vt:lpstr>Para postępowa - ADAMS</vt:lpstr>
      <vt:lpstr>Para postępowa - ADAMS</vt:lpstr>
      <vt:lpstr>Para postępowa - ADAMS</vt:lpstr>
      <vt:lpstr>Człon całkujący - ADAMS</vt:lpstr>
      <vt:lpstr>Człon całkujący - ADAMS</vt:lpstr>
      <vt:lpstr>Człon całkujący - ADAMS</vt:lpstr>
      <vt:lpstr>REGULACJA – para obrotowa</vt:lpstr>
      <vt:lpstr>REGULACJA – para obrotowa</vt:lpstr>
      <vt:lpstr>REGULACJA – para obrotowa</vt:lpstr>
      <vt:lpstr>REGULACJA – para obrotowa</vt:lpstr>
      <vt:lpstr>REGULACJA – para obrotowa</vt:lpstr>
      <vt:lpstr>REGULACJA – para obrotowa</vt:lpstr>
      <vt:lpstr>REGULACJA – para postępowa</vt:lpstr>
      <vt:lpstr>REGULACJA – para postępowa, wyniki</vt:lpstr>
      <vt:lpstr>REGULACJA – Controls Toolkit</vt:lpstr>
      <vt:lpstr>REGULACJA – Controls Toolkit</vt:lpstr>
      <vt:lpstr>REGULACJA – Controls Toolkit</vt:lpstr>
      <vt:lpstr>REGULACJA – Controls Toolkit</vt:lpstr>
      <vt:lpstr>REGULACJA – Controls Toolkit</vt:lpstr>
      <vt:lpstr>REGULACJA – Controls Toolkit</vt:lpstr>
      <vt:lpstr>REGULACJA – Controls Toolkit</vt:lpstr>
      <vt:lpstr>REGULACJA – Controls Toolkit</vt:lpstr>
      <vt:lpstr>REGULACJA – Controls Toolkit</vt:lpstr>
      <vt:lpstr>REGULACJA – Controls Toolkit</vt:lpstr>
    </vt:vector>
  </TitlesOfParts>
  <Company>PWr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Sterowanie w programie ADAMS  regulator PID</dc:title>
  <dc:creator>psperzynski</dc:creator>
  <cp:lastModifiedBy>Przemysław Sperzyński</cp:lastModifiedBy>
  <cp:revision>44</cp:revision>
  <dcterms:created xsi:type="dcterms:W3CDTF">2015-03-13T12:37:06Z</dcterms:created>
  <dcterms:modified xsi:type="dcterms:W3CDTF">2015-05-21T11:32:37Z</dcterms:modified>
</cp:coreProperties>
</file>